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32"/>
  </p:notesMasterIdLst>
  <p:handoutMasterIdLst>
    <p:handoutMasterId r:id="rId33"/>
  </p:handoutMasterIdLst>
  <p:sldIdLst>
    <p:sldId id="257" r:id="rId5"/>
    <p:sldId id="332" r:id="rId6"/>
    <p:sldId id="350" r:id="rId7"/>
    <p:sldId id="346" r:id="rId8"/>
    <p:sldId id="406" r:id="rId9"/>
    <p:sldId id="402" r:id="rId10"/>
    <p:sldId id="411" r:id="rId11"/>
    <p:sldId id="401" r:id="rId12"/>
    <p:sldId id="412" r:id="rId13"/>
    <p:sldId id="347" r:id="rId14"/>
    <p:sldId id="348" r:id="rId15"/>
    <p:sldId id="360" r:id="rId16"/>
    <p:sldId id="397" r:id="rId17"/>
    <p:sldId id="388" r:id="rId18"/>
    <p:sldId id="389" r:id="rId19"/>
    <p:sldId id="351" r:id="rId20"/>
    <p:sldId id="386" r:id="rId21"/>
    <p:sldId id="356" r:id="rId22"/>
    <p:sldId id="394" r:id="rId23"/>
    <p:sldId id="395" r:id="rId24"/>
    <p:sldId id="359" r:id="rId25"/>
    <p:sldId id="381" r:id="rId26"/>
    <p:sldId id="396" r:id="rId27"/>
    <p:sldId id="407" r:id="rId28"/>
    <p:sldId id="408" r:id="rId29"/>
    <p:sldId id="404" r:id="rId30"/>
    <p:sldId id="34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E21"/>
    <a:srgbClr val="E8E8E8"/>
    <a:srgbClr val="0D0D0D"/>
    <a:srgbClr val="003865"/>
    <a:srgbClr val="000000"/>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23" autoAdjust="0"/>
    <p:restoredTop sz="74670" autoAdjust="0"/>
  </p:normalViewPr>
  <p:slideViewPr>
    <p:cSldViewPr snapToGrid="0">
      <p:cViewPr varScale="1">
        <p:scale>
          <a:sx n="88" d="100"/>
          <a:sy n="88" d="100"/>
        </p:scale>
        <p:origin x="19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46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sbrower\AppData\Local\Temp\downloa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smtClean="0"/>
              <a:t>Number of Older Adults</a:t>
            </a:r>
            <a:r>
              <a:rPr lang="en-US" baseline="0" dirty="0" smtClean="0"/>
              <a:t> in Minnesota, Age 65+ </a:t>
            </a:r>
          </a:p>
          <a:p>
            <a:pPr>
              <a:defRPr/>
            </a:pPr>
            <a:r>
              <a:rPr lang="en-US" dirty="0" smtClean="0"/>
              <a:t>(Growth Under</a:t>
            </a:r>
            <a:r>
              <a:rPr lang="en-US" baseline="0" dirty="0" smtClean="0"/>
              <a:t> </a:t>
            </a:r>
            <a:r>
              <a:rPr lang="en-US" dirty="0" smtClean="0"/>
              <a:t>Business-as-Usual)</a:t>
            </a:r>
            <a:endParaRPr lang="en-US" dirty="0"/>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Sheet2!$A$8</c:f>
              <c:strCache>
                <c:ptCount val="1"/>
                <c:pt idx="0">
                  <c:v>65+ historical</c:v>
                </c:pt>
              </c:strCache>
            </c:strRef>
          </c:tx>
          <c:spPr>
            <a:ln w="38100" cap="rnd">
              <a:solidFill>
                <a:schemeClr val="tx1">
                  <a:lumMod val="50000"/>
                  <a:lumOff val="50000"/>
                </a:schemeClr>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1-DDF1-473B-94B2-E31DBED325A1}"/>
              </c:ext>
            </c:extLst>
          </c:dPt>
          <c:dPt>
            <c:idx val="2"/>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3-DDF1-473B-94B2-E31DBED325A1}"/>
              </c:ext>
            </c:extLst>
          </c:dPt>
          <c:dPt>
            <c:idx val="3"/>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5-DDF1-473B-94B2-E31DBED325A1}"/>
              </c:ext>
            </c:extLst>
          </c:dPt>
          <c:dPt>
            <c:idx val="4"/>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7-DDF1-473B-94B2-E31DBED325A1}"/>
              </c:ext>
            </c:extLst>
          </c:dPt>
          <c:dPt>
            <c:idx val="5"/>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9-DDF1-473B-94B2-E31DBED325A1}"/>
              </c:ext>
            </c:extLst>
          </c:dPt>
          <c:dPt>
            <c:idx val="6"/>
            <c:marker>
              <c:symbol val="circle"/>
              <c:size val="5"/>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0B-DDF1-473B-94B2-E31DBED325A1}"/>
              </c:ext>
            </c:extLst>
          </c:dPt>
          <c:dPt>
            <c:idx val="7"/>
            <c:marker>
              <c:symbol val="none"/>
            </c:marker>
            <c:bubble3D val="0"/>
            <c:spPr>
              <a:ln w="38100" cap="rnd">
                <a:solidFill>
                  <a:schemeClr val="tx1">
                    <a:lumMod val="50000"/>
                    <a:lumOff val="50000"/>
                  </a:schemeClr>
                </a:solidFill>
                <a:prstDash val="sysDash"/>
                <a:round/>
              </a:ln>
              <a:effectLst/>
            </c:spPr>
            <c:extLst xmlns:c16r2="http://schemas.microsoft.com/office/drawing/2015/06/chart">
              <c:ext xmlns:c16="http://schemas.microsoft.com/office/drawing/2014/chart" uri="{C3380CC4-5D6E-409C-BE32-E72D297353CC}">
                <c16:uniqueId val="{0000000D-DDF1-473B-94B2-E31DBED325A1}"/>
              </c:ext>
            </c:extLst>
          </c:dPt>
          <c:dPt>
            <c:idx val="8"/>
            <c:marker>
              <c:symbol val="none"/>
            </c:marker>
            <c:bubble3D val="0"/>
            <c:spPr>
              <a:ln w="38100" cap="rnd">
                <a:solidFill>
                  <a:schemeClr val="tx1">
                    <a:lumMod val="50000"/>
                    <a:lumOff val="50000"/>
                  </a:schemeClr>
                </a:solidFill>
                <a:prstDash val="sysDash"/>
                <a:round/>
              </a:ln>
              <a:effectLst/>
            </c:spPr>
            <c:extLst xmlns:c16r2="http://schemas.microsoft.com/office/drawing/2015/06/chart">
              <c:ext xmlns:c16="http://schemas.microsoft.com/office/drawing/2014/chart" uri="{C3380CC4-5D6E-409C-BE32-E72D297353CC}">
                <c16:uniqueId val="{0000000F-DDF1-473B-94B2-E31DBED325A1}"/>
              </c:ext>
            </c:extLst>
          </c:dPt>
          <c:dPt>
            <c:idx val="9"/>
            <c:marker>
              <c:symbol val="none"/>
            </c:marker>
            <c:bubble3D val="0"/>
            <c:spPr>
              <a:ln w="38100" cap="rnd">
                <a:solidFill>
                  <a:schemeClr val="tx1">
                    <a:lumMod val="50000"/>
                    <a:lumOff val="50000"/>
                  </a:schemeClr>
                </a:solidFill>
                <a:prstDash val="sysDash"/>
                <a:round/>
              </a:ln>
              <a:effectLst/>
            </c:spPr>
            <c:extLst xmlns:c16r2="http://schemas.microsoft.com/office/drawing/2015/06/chart">
              <c:ext xmlns:c16="http://schemas.microsoft.com/office/drawing/2014/chart" uri="{C3380CC4-5D6E-409C-BE32-E72D297353CC}">
                <c16:uniqueId val="{00000011-DDF1-473B-94B2-E31DBED325A1}"/>
              </c:ext>
            </c:extLst>
          </c:dPt>
          <c:dPt>
            <c:idx val="10"/>
            <c:marker>
              <c:symbol val="none"/>
            </c:marker>
            <c:bubble3D val="0"/>
            <c:spPr>
              <a:ln w="38100" cap="rnd">
                <a:solidFill>
                  <a:schemeClr val="tx1">
                    <a:lumMod val="50000"/>
                    <a:lumOff val="50000"/>
                  </a:schemeClr>
                </a:solidFill>
                <a:prstDash val="sysDash"/>
                <a:round/>
              </a:ln>
              <a:effectLst/>
            </c:spPr>
            <c:extLst xmlns:c16r2="http://schemas.microsoft.com/office/drawing/2015/06/chart">
              <c:ext xmlns:c16="http://schemas.microsoft.com/office/drawing/2014/chart" uri="{C3380CC4-5D6E-409C-BE32-E72D297353CC}">
                <c16:uniqueId val="{00000013-DDF1-473B-94B2-E31DBED325A1}"/>
              </c:ext>
            </c:extLst>
          </c:dPt>
          <c:dLbls>
            <c:dLbl>
              <c:idx val="0"/>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dLbl>
            <c:dLbl>
              <c:idx val="1"/>
              <c:delete val="1"/>
              <c:extLst xmlns:c16r2="http://schemas.microsoft.com/office/drawing/2015/06/chart">
                <c:ext xmlns:c16="http://schemas.microsoft.com/office/drawing/2014/chart" uri="{C3380CC4-5D6E-409C-BE32-E72D297353CC}">
                  <c16:uniqueId val="{00000001-DDF1-473B-94B2-E31DBED325A1}"/>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3-DDF1-473B-94B2-E31DBED325A1}"/>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5-DDF1-473B-94B2-E31DBED325A1}"/>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7-DDF1-473B-94B2-E31DBED325A1}"/>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9-DDF1-473B-94B2-E31DBED325A1}"/>
                </c:ext>
                <c:ext xmlns:c15="http://schemas.microsoft.com/office/drawing/2012/chart" uri="{CE6537A1-D6FC-4f65-9D91-7224C49458BB}"/>
              </c:extLst>
            </c:dLbl>
            <c:dLbl>
              <c:idx val="6"/>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dLbl>
            <c:dLbl>
              <c:idx val="7"/>
              <c:layout/>
              <c:tx>
                <c:rich>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r>
                      <a:rPr lang="en-US" sz="1800" b="1" i="0" u="none" strike="noStrike" kern="1200" baseline="0">
                        <a:solidFill>
                          <a:schemeClr val="bg2">
                            <a:lumMod val="90000"/>
                          </a:schemeClr>
                        </a:solidFill>
                        <a:latin typeface="+mn-lt"/>
                        <a:ea typeface="+mn-ea"/>
                        <a:cs typeface="+mn-cs"/>
                      </a:rPr>
                      <a:t> 742,000 </a:t>
                    </a:r>
                    <a:endParaRPr lang="en-US">
                      <a:solidFill>
                        <a:schemeClr val="bg2">
                          <a:lumMod val="90000"/>
                        </a:schemeClr>
                      </a:solidFill>
                    </a:endParaRPr>
                  </a:p>
                </c:rich>
              </c:tx>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DDF1-473B-94B2-E31DBED325A1}"/>
                </c:ext>
                <c:ext xmlns:c15="http://schemas.microsoft.com/office/drawing/2012/chart" uri="{CE6537A1-D6FC-4f65-9D91-7224C49458BB}">
                  <c15:layout/>
                </c:ext>
              </c:extLst>
            </c:dLbl>
            <c:dLbl>
              <c:idx val="8"/>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dLbl>
            <c:dLbl>
              <c:idx val="9"/>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dLbl>
            <c:dLbl>
              <c:idx val="10"/>
              <c:spPr>
                <a:noFill/>
                <a:ln>
                  <a:noFill/>
                </a:ln>
                <a:effectLst/>
              </c:spPr>
              <c:txPr>
                <a:bodyPr rot="5400000" spcFirstLastPara="1" vertOverflow="ellipsis" wrap="square" anchor="ctr" anchorCtr="1"/>
                <a:lstStyle/>
                <a:p>
                  <a:pPr>
                    <a:defRPr sz="1800" b="1" i="0" u="none" strike="noStrike" kern="1200" baseline="0">
                      <a:solidFill>
                        <a:schemeClr val="bg2">
                          <a:lumMod val="90000"/>
                        </a:schemeClr>
                      </a:solidFill>
                      <a:latin typeface="+mn-lt"/>
                      <a:ea typeface="+mn-ea"/>
                      <a:cs typeface="+mn-cs"/>
                    </a:defRPr>
                  </a:pPr>
                  <a:endParaRPr lang="en-US"/>
                </a:p>
              </c:txPr>
              <c:dLblPos val="b"/>
              <c:showLegendKey val="0"/>
              <c:showVal val="1"/>
              <c:showCatName val="0"/>
              <c:showSerName val="0"/>
              <c:showPercent val="0"/>
              <c:showBubbleSize val="0"/>
            </c:dLbl>
            <c:spPr>
              <a:noFill/>
              <a:ln>
                <a:noFill/>
              </a:ln>
              <a:effectLst/>
            </c:spPr>
            <c:txPr>
              <a:bodyPr rot="5400000" spcFirstLastPara="1" vertOverflow="ellipsis"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Sheet2!$B$7:$L$7</c:f>
              <c:numCache>
                <c:formatCode>General</c:formatCode>
                <c:ptCount val="11"/>
                <c:pt idx="0">
                  <c:v>1950</c:v>
                </c:pt>
                <c:pt idx="1">
                  <c:v>1960</c:v>
                </c:pt>
                <c:pt idx="2">
                  <c:v>1970</c:v>
                </c:pt>
                <c:pt idx="3">
                  <c:v>1980</c:v>
                </c:pt>
                <c:pt idx="4">
                  <c:v>1990</c:v>
                </c:pt>
                <c:pt idx="5">
                  <c:v>2000</c:v>
                </c:pt>
                <c:pt idx="6">
                  <c:v>2010</c:v>
                </c:pt>
                <c:pt idx="7">
                  <c:v>2020</c:v>
                </c:pt>
                <c:pt idx="8">
                  <c:v>2030</c:v>
                </c:pt>
                <c:pt idx="9">
                  <c:v>2040</c:v>
                </c:pt>
                <c:pt idx="10">
                  <c:v>2050</c:v>
                </c:pt>
              </c:numCache>
            </c:numRef>
          </c:cat>
          <c:val>
            <c:numRef>
              <c:f>Sheet2!$B$9:$L$9</c:f>
              <c:numCache>
                <c:formatCode>_(* #,##0_);_(* \(#,##0\);_(* "-"??_);_(@_)</c:formatCode>
                <c:ptCount val="11"/>
                <c:pt idx="0">
                  <c:v>269000</c:v>
                </c:pt>
                <c:pt idx="1">
                  <c:v>354000</c:v>
                </c:pt>
                <c:pt idx="2">
                  <c:v>409000</c:v>
                </c:pt>
                <c:pt idx="3">
                  <c:v>480000</c:v>
                </c:pt>
                <c:pt idx="4">
                  <c:v>547000</c:v>
                </c:pt>
                <c:pt idx="5">
                  <c:v>594000</c:v>
                </c:pt>
                <c:pt idx="6">
                  <c:v>683000</c:v>
                </c:pt>
                <c:pt idx="7">
                  <c:v>742000</c:v>
                </c:pt>
                <c:pt idx="8">
                  <c:v>809000</c:v>
                </c:pt>
                <c:pt idx="9">
                  <c:v>875000</c:v>
                </c:pt>
                <c:pt idx="10">
                  <c:v>942000</c:v>
                </c:pt>
              </c:numCache>
            </c:numRef>
          </c:val>
          <c:smooth val="0"/>
          <c:extLst xmlns:c16r2="http://schemas.microsoft.com/office/drawing/2015/06/chart">
            <c:ext xmlns:c16="http://schemas.microsoft.com/office/drawing/2014/chart" uri="{C3380CC4-5D6E-409C-BE32-E72D297353CC}">
              <c16:uniqueId val="{00000015-DDF1-473B-94B2-E31DBED325A1}"/>
            </c:ext>
          </c:extLst>
        </c:ser>
        <c:ser>
          <c:idx val="1"/>
          <c:order val="1"/>
          <c:tx>
            <c:strRef>
              <c:f>Sheet2!$A$10</c:f>
              <c:strCache>
                <c:ptCount val="1"/>
                <c:pt idx="0">
                  <c:v>65+ projected</c:v>
                </c:pt>
              </c:strCache>
            </c:strRef>
          </c:tx>
          <c:spPr>
            <a:ln w="28575" cap="rnd">
              <a:solidFill>
                <a:schemeClr val="accent1"/>
              </a:solidFill>
              <a:round/>
            </a:ln>
            <a:effectLst/>
          </c:spPr>
          <c:marker>
            <c:symbol val="circle"/>
            <c:size val="7"/>
            <c:spPr>
              <a:solidFill>
                <a:schemeClr val="accent1"/>
              </a:solidFill>
              <a:ln w="9525">
                <a:solidFill>
                  <a:schemeClr val="accent1"/>
                </a:solidFill>
              </a:ln>
              <a:effectLst/>
            </c:spPr>
          </c:marker>
          <c:dPt>
            <c:idx val="7"/>
            <c:marker>
              <c:symbol val="circle"/>
              <c:size val="7"/>
              <c:spPr>
                <a:solidFill>
                  <a:srgbClr val="FFC000"/>
                </a:solidFill>
                <a:ln w="9525">
                  <a:solidFill>
                    <a:srgbClr val="FFC000"/>
                  </a:solidFill>
                </a:ln>
                <a:effectLst/>
              </c:spPr>
            </c:marker>
            <c:bubble3D val="0"/>
            <c:spPr>
              <a:ln w="38100" cap="rnd">
                <a:solidFill>
                  <a:srgbClr val="FFC000"/>
                </a:solidFill>
                <a:round/>
              </a:ln>
              <a:effectLst/>
            </c:spPr>
            <c:extLst xmlns:c16r2="http://schemas.microsoft.com/office/drawing/2015/06/chart">
              <c:ext xmlns:c16="http://schemas.microsoft.com/office/drawing/2014/chart" uri="{C3380CC4-5D6E-409C-BE32-E72D297353CC}">
                <c16:uniqueId val="{00000017-DDF1-473B-94B2-E31DBED325A1}"/>
              </c:ext>
            </c:extLst>
          </c:dPt>
          <c:dPt>
            <c:idx val="8"/>
            <c:marker>
              <c:symbol val="circle"/>
              <c:size val="7"/>
              <c:spPr>
                <a:solidFill>
                  <a:srgbClr val="FFC000"/>
                </a:solidFill>
                <a:ln w="9525">
                  <a:solidFill>
                    <a:srgbClr val="FFC000"/>
                  </a:solidFill>
                </a:ln>
                <a:effectLst/>
              </c:spPr>
            </c:marker>
            <c:bubble3D val="0"/>
            <c:spPr>
              <a:ln w="38100" cap="rnd">
                <a:solidFill>
                  <a:srgbClr val="FFC000"/>
                </a:solidFill>
                <a:round/>
              </a:ln>
              <a:effectLst/>
            </c:spPr>
            <c:extLst xmlns:c16r2="http://schemas.microsoft.com/office/drawing/2015/06/chart">
              <c:ext xmlns:c16="http://schemas.microsoft.com/office/drawing/2014/chart" uri="{C3380CC4-5D6E-409C-BE32-E72D297353CC}">
                <c16:uniqueId val="{00000019-DDF1-473B-94B2-E31DBED325A1}"/>
              </c:ext>
            </c:extLst>
          </c:dPt>
          <c:dPt>
            <c:idx val="9"/>
            <c:marker>
              <c:symbol val="circle"/>
              <c:size val="7"/>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1B-DDF1-473B-94B2-E31DBED325A1}"/>
              </c:ext>
            </c:extLst>
          </c:dPt>
          <c:dPt>
            <c:idx val="10"/>
            <c:marker>
              <c:symbol val="circle"/>
              <c:size val="7"/>
              <c:spPr>
                <a:solidFill>
                  <a:schemeClr val="accent1"/>
                </a:solidFill>
                <a:ln w="9525">
                  <a:solidFill>
                    <a:schemeClr val="accent1"/>
                  </a:solidFill>
                </a:ln>
                <a:effectLst/>
              </c:spPr>
            </c:marker>
            <c:bubble3D val="0"/>
            <c:spPr>
              <a:ln w="38100" cap="rnd">
                <a:solidFill>
                  <a:schemeClr val="accent1"/>
                </a:solidFill>
                <a:round/>
              </a:ln>
              <a:effectLst/>
            </c:spPr>
            <c:extLst xmlns:c16r2="http://schemas.microsoft.com/office/drawing/2015/06/chart">
              <c:ext xmlns:c16="http://schemas.microsoft.com/office/drawing/2014/chart" uri="{C3380CC4-5D6E-409C-BE32-E72D297353CC}">
                <c16:uniqueId val="{0000001D-DDF1-473B-94B2-E31DBED325A1}"/>
              </c:ext>
            </c:extLst>
          </c:dPt>
          <c:dLbls>
            <c:dLbl>
              <c:idx val="7"/>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DDF1-473B-94B2-E31DBED325A1}"/>
                </c:ext>
                <c:ext xmlns:c15="http://schemas.microsoft.com/office/drawing/2012/chart" uri="{CE6537A1-D6FC-4f65-9D91-7224C49458BB}">
                  <c15:layout/>
                </c:ext>
              </c:extLst>
            </c:dLbl>
            <c:dLbl>
              <c:idx val="8"/>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DDF1-473B-94B2-E31DBED325A1}"/>
                </c:ext>
                <c:ext xmlns:c15="http://schemas.microsoft.com/office/drawing/2012/chart" uri="{CE6537A1-D6FC-4f65-9D91-7224C49458BB}">
                  <c15:layout/>
                </c:ext>
              </c:extLst>
            </c:dLbl>
            <c:dLbl>
              <c:idx val="9"/>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B-DDF1-473B-94B2-E31DBED325A1}"/>
                </c:ext>
                <c:ext xmlns:c15="http://schemas.microsoft.com/office/drawing/2012/chart" uri="{CE6537A1-D6FC-4f65-9D91-7224C49458BB}">
                  <c15:layout/>
                </c:ext>
              </c:extLst>
            </c:dLbl>
            <c:dLbl>
              <c:idx val="10"/>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D-DDF1-473B-94B2-E31DBED325A1}"/>
                </c:ext>
                <c:ext xmlns:c15="http://schemas.microsoft.com/office/drawing/2012/chart" uri="{CE6537A1-D6FC-4f65-9D91-7224C49458BB}">
                  <c15:layout/>
                </c:ext>
              </c:extLst>
            </c:dLbl>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Sheet2!$B$10:$L$10</c:f>
              <c:numCache>
                <c:formatCode>_(* #,##0_);_(* \(#,##0\);_(* "-"??_);_(@_)</c:formatCode>
                <c:ptCount val="11"/>
                <c:pt idx="0">
                  <c:v>269000</c:v>
                </c:pt>
                <c:pt idx="1">
                  <c:v>354000</c:v>
                </c:pt>
                <c:pt idx="2">
                  <c:v>409000</c:v>
                </c:pt>
                <c:pt idx="3">
                  <c:v>480000</c:v>
                </c:pt>
                <c:pt idx="4">
                  <c:v>547000</c:v>
                </c:pt>
                <c:pt idx="5">
                  <c:v>594000</c:v>
                </c:pt>
                <c:pt idx="6">
                  <c:v>683000</c:v>
                </c:pt>
                <c:pt idx="7">
                  <c:v>965000</c:v>
                </c:pt>
                <c:pt idx="8">
                  <c:v>1262000</c:v>
                </c:pt>
                <c:pt idx="9">
                  <c:v>1320000</c:v>
                </c:pt>
                <c:pt idx="10">
                  <c:v>1358000</c:v>
                </c:pt>
              </c:numCache>
            </c:numRef>
          </c:val>
          <c:smooth val="0"/>
          <c:extLst xmlns:c16r2="http://schemas.microsoft.com/office/drawing/2015/06/chart">
            <c:ext xmlns:c16="http://schemas.microsoft.com/office/drawing/2014/chart" uri="{C3380CC4-5D6E-409C-BE32-E72D297353CC}">
              <c16:uniqueId val="{0000001E-DDF1-473B-94B2-E31DBED325A1}"/>
            </c:ext>
          </c:extLst>
        </c:ser>
        <c:dLbls>
          <c:showLegendKey val="0"/>
          <c:showVal val="0"/>
          <c:showCatName val="0"/>
          <c:showSerName val="0"/>
          <c:showPercent val="0"/>
          <c:showBubbleSize val="0"/>
        </c:dLbls>
        <c:marker val="1"/>
        <c:smooth val="0"/>
        <c:axId val="133930136"/>
        <c:axId val="133930528"/>
      </c:lineChart>
      <c:catAx>
        <c:axId val="133930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3930528"/>
        <c:crosses val="autoZero"/>
        <c:auto val="1"/>
        <c:lblAlgn val="ctr"/>
        <c:lblOffset val="100"/>
        <c:noMultiLvlLbl val="0"/>
      </c:catAx>
      <c:valAx>
        <c:axId val="133930528"/>
        <c:scaling>
          <c:orientation val="minMax"/>
          <c:max val="2000000"/>
        </c:scaling>
        <c:delete val="1"/>
        <c:axPos val="l"/>
        <c:numFmt formatCode="_(* #,##0_);_(* \(#,##0\);_(* &quot;-&quot;??_);_(@_)" sourceLinked="1"/>
        <c:majorTickMark val="out"/>
        <c:minorTickMark val="none"/>
        <c:tickLblPos val="nextTo"/>
        <c:crossAx val="133930136"/>
        <c:crosses val="autoZero"/>
        <c:crossBetween val="between"/>
      </c:valAx>
      <c:spPr>
        <a:noFill/>
        <a:ln>
          <a:noFill/>
        </a:ln>
        <a:effectLst/>
      </c:spPr>
    </c:plotArea>
    <c:plotVisOnly val="1"/>
    <c:dispBlanksAs val="gap"/>
    <c:showDLblsOverMax val="0"/>
  </c:chart>
  <c:spPr>
    <a:noFill/>
    <a:ln w="9525" cap="flat" cmpd="sng" algn="ctr">
      <a:solidFill>
        <a:schemeClr val="tx2"/>
      </a:solidFill>
      <a:roun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75308641975301E-2"/>
          <c:y val="0.18602604572772699"/>
          <c:w val="0.96604938271604901"/>
          <c:h val="0.69159800908668501"/>
        </c:manualLayout>
      </c:layout>
      <c:barChart>
        <c:barDir val="col"/>
        <c:grouping val="clustered"/>
        <c:varyColors val="0"/>
        <c:ser>
          <c:idx val="0"/>
          <c:order val="0"/>
          <c:tx>
            <c:strRef>
              <c:f>[download.xls]Sheet3!$F$10</c:f>
              <c:strCache>
                <c:ptCount val="1"/>
                <c:pt idx="0">
                  <c:v>annual change in LF</c:v>
                </c:pt>
              </c:strCache>
            </c:strRef>
          </c:tx>
          <c:spPr>
            <a:solidFill>
              <a:schemeClr val="tx2">
                <a:lumMod val="75000"/>
              </a:schemeClr>
            </a:solidFill>
            <a:ln>
              <a:solidFill>
                <a:schemeClr val="tx1"/>
              </a:solidFill>
            </a:ln>
          </c:spPr>
          <c:invertIfNegative val="0"/>
          <c:dPt>
            <c:idx val="0"/>
            <c:invertIfNegative val="0"/>
            <c:bubble3D val="0"/>
            <c:spPr>
              <a:solidFill>
                <a:schemeClr val="accent1"/>
              </a:solidFill>
              <a:ln>
                <a:solidFill>
                  <a:schemeClr val="tx1"/>
                </a:solidFill>
              </a:ln>
            </c:spPr>
            <c:extLst xmlns:c16r2="http://schemas.microsoft.com/office/drawing/2015/06/chart">
              <c:ext xmlns:c16="http://schemas.microsoft.com/office/drawing/2014/chart" uri="{C3380CC4-5D6E-409C-BE32-E72D297353CC}">
                <c16:uniqueId val="{00000001-8B4E-4274-9E3D-3B97D69F9E44}"/>
              </c:ext>
            </c:extLst>
          </c:dPt>
          <c:dPt>
            <c:idx val="1"/>
            <c:invertIfNegative val="0"/>
            <c:bubble3D val="0"/>
            <c:spPr>
              <a:solidFill>
                <a:schemeClr val="accent1"/>
              </a:solidFill>
              <a:ln>
                <a:solidFill>
                  <a:schemeClr val="tx1"/>
                </a:solidFill>
              </a:ln>
            </c:spPr>
            <c:extLst xmlns:c16r2="http://schemas.microsoft.com/office/drawing/2015/06/chart">
              <c:ext xmlns:c16="http://schemas.microsoft.com/office/drawing/2014/chart" uri="{C3380CC4-5D6E-409C-BE32-E72D297353CC}">
                <c16:uniqueId val="{00000003-8B4E-4274-9E3D-3B97D69F9E44}"/>
              </c:ext>
            </c:extLst>
          </c:dPt>
          <c:dPt>
            <c:idx val="2"/>
            <c:invertIfNegative val="0"/>
            <c:bubble3D val="0"/>
            <c:spPr>
              <a:solidFill>
                <a:schemeClr val="accent1"/>
              </a:solidFill>
              <a:ln>
                <a:solidFill>
                  <a:schemeClr val="tx1"/>
                </a:solidFill>
              </a:ln>
            </c:spPr>
            <c:extLst xmlns:c16r2="http://schemas.microsoft.com/office/drawing/2015/06/chart">
              <c:ext xmlns:c16="http://schemas.microsoft.com/office/drawing/2014/chart" uri="{C3380CC4-5D6E-409C-BE32-E72D297353CC}">
                <c16:uniqueId val="{00000005-8B4E-4274-9E3D-3B97D69F9E44}"/>
              </c:ext>
            </c:extLst>
          </c:dPt>
          <c:dPt>
            <c:idx val="3"/>
            <c:invertIfNegative val="0"/>
            <c:bubble3D val="0"/>
            <c:spPr>
              <a:solidFill>
                <a:srgbClr val="FFC000"/>
              </a:solidFill>
              <a:ln>
                <a:solidFill>
                  <a:schemeClr val="tx1"/>
                </a:solidFill>
              </a:ln>
            </c:spPr>
            <c:extLst xmlns:c16r2="http://schemas.microsoft.com/office/drawing/2015/06/chart">
              <c:ext xmlns:c16="http://schemas.microsoft.com/office/drawing/2014/chart" uri="{C3380CC4-5D6E-409C-BE32-E72D297353CC}">
                <c16:uniqueId val="{00000007-8B4E-4274-9E3D-3B97D69F9E44}"/>
              </c:ext>
            </c:extLst>
          </c:dPt>
          <c:dPt>
            <c:idx val="4"/>
            <c:invertIfNegative val="0"/>
            <c:bubble3D val="0"/>
            <c:spPr>
              <a:solidFill>
                <a:srgbClr val="FFC000"/>
              </a:solidFill>
              <a:ln>
                <a:solidFill>
                  <a:schemeClr val="tx1"/>
                </a:solidFill>
              </a:ln>
            </c:spPr>
            <c:extLst xmlns:c16r2="http://schemas.microsoft.com/office/drawing/2015/06/chart">
              <c:ext xmlns:c16="http://schemas.microsoft.com/office/drawing/2014/chart" uri="{C3380CC4-5D6E-409C-BE32-E72D297353CC}">
                <c16:uniqueId val="{00000009-8B4E-4274-9E3D-3B97D69F9E44}"/>
              </c:ext>
            </c:extLst>
          </c:dPt>
          <c:dPt>
            <c:idx val="5"/>
            <c:invertIfNegative val="0"/>
            <c:bubble3D val="0"/>
            <c:spPr>
              <a:solidFill>
                <a:schemeClr val="accent1"/>
              </a:solidFill>
              <a:ln>
                <a:solidFill>
                  <a:schemeClr val="tx1"/>
                </a:solidFill>
              </a:ln>
            </c:spPr>
            <c:extLst xmlns:c16r2="http://schemas.microsoft.com/office/drawing/2015/06/chart">
              <c:ext xmlns:c16="http://schemas.microsoft.com/office/drawing/2014/chart" uri="{C3380CC4-5D6E-409C-BE32-E72D297353CC}">
                <c16:uniqueId val="{0000000B-8B4E-4274-9E3D-3B97D69F9E44}"/>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[download.xls]Sheet3!$E$11:$E$16</c:f>
              <c:strCache>
                <c:ptCount val="6"/>
                <c:pt idx="0">
                  <c:v>1980-1990</c:v>
                </c:pt>
                <c:pt idx="1">
                  <c:v>1990-2000</c:v>
                </c:pt>
                <c:pt idx="2">
                  <c:v>2000-2010</c:v>
                </c:pt>
                <c:pt idx="3">
                  <c:v>2010-2020</c:v>
                </c:pt>
                <c:pt idx="4">
                  <c:v>2020-2030</c:v>
                </c:pt>
                <c:pt idx="5">
                  <c:v>2030-2040</c:v>
                </c:pt>
              </c:strCache>
            </c:strRef>
          </c:cat>
          <c:val>
            <c:numRef>
              <c:f>[download.xls]Sheet3!$F$11:$F$16</c:f>
              <c:numCache>
                <c:formatCode>_(* #,##0_);_(* \(#,##0\);_(* "-"??_);_(@_)</c:formatCode>
                <c:ptCount val="6"/>
                <c:pt idx="0">
                  <c:v>32000</c:v>
                </c:pt>
                <c:pt idx="1">
                  <c:v>38000</c:v>
                </c:pt>
                <c:pt idx="2">
                  <c:v>25000</c:v>
                </c:pt>
                <c:pt idx="3">
                  <c:v>8000</c:v>
                </c:pt>
                <c:pt idx="4">
                  <c:v>4000</c:v>
                </c:pt>
                <c:pt idx="5">
                  <c:v>13000</c:v>
                </c:pt>
              </c:numCache>
            </c:numRef>
          </c:val>
          <c:extLst xmlns:c16r2="http://schemas.microsoft.com/office/drawing/2015/06/chart">
            <c:ext xmlns:c16="http://schemas.microsoft.com/office/drawing/2014/chart" uri="{C3380CC4-5D6E-409C-BE32-E72D297353CC}">
              <c16:uniqueId val="{0000000C-8B4E-4274-9E3D-3B97D69F9E44}"/>
            </c:ext>
          </c:extLst>
        </c:ser>
        <c:dLbls>
          <c:showLegendKey val="0"/>
          <c:showVal val="1"/>
          <c:showCatName val="0"/>
          <c:showSerName val="0"/>
          <c:showPercent val="0"/>
          <c:showBubbleSize val="0"/>
        </c:dLbls>
        <c:gapWidth val="200"/>
        <c:overlap val="-30"/>
        <c:axId val="179493464"/>
        <c:axId val="179493856"/>
      </c:barChart>
      <c:catAx>
        <c:axId val="179493464"/>
        <c:scaling>
          <c:orientation val="minMax"/>
        </c:scaling>
        <c:delete val="0"/>
        <c:axPos val="b"/>
        <c:numFmt formatCode="General" sourceLinked="0"/>
        <c:majorTickMark val="none"/>
        <c:minorTickMark val="none"/>
        <c:tickLblPos val="nextTo"/>
        <c:crossAx val="179493856"/>
        <c:crosses val="autoZero"/>
        <c:auto val="1"/>
        <c:lblAlgn val="ctr"/>
        <c:lblOffset val="100"/>
        <c:noMultiLvlLbl val="0"/>
      </c:catAx>
      <c:valAx>
        <c:axId val="179493856"/>
        <c:scaling>
          <c:orientation val="minMax"/>
        </c:scaling>
        <c:delete val="1"/>
        <c:axPos val="l"/>
        <c:numFmt formatCode="_(* #,##0_);_(* \(#,##0\);_(* &quot;-&quot;??_);_(@_)" sourceLinked="1"/>
        <c:majorTickMark val="out"/>
        <c:minorTickMark val="none"/>
        <c:tickLblPos val="nextTo"/>
        <c:crossAx val="1794934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9A94E-42D4-4CE1-8E46-6E9A1A12DA5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5DF222A-D5C2-42DB-8FDF-134D22701D2D}">
      <dgm:prSet phldrT="[Text]" custT="1"/>
      <dgm:spPr/>
      <dgm:t>
        <a:bodyPr/>
        <a:lstStyle/>
        <a:p>
          <a:r>
            <a:rPr lang="en-US" sz="2000" dirty="0" smtClean="0">
              <a:solidFill>
                <a:schemeClr val="bg1"/>
              </a:solidFill>
            </a:rPr>
            <a:t>Live Well at Home</a:t>
          </a:r>
          <a:endParaRPr lang="en-US" sz="2000" dirty="0"/>
        </a:p>
      </dgm:t>
    </dgm:pt>
    <dgm:pt modelId="{63F1F50C-E7E5-4917-B5A5-BDF583D33FF4}" type="parTrans" cxnId="{86F4E5D6-C706-451C-A22F-C2B283ED942E}">
      <dgm:prSet/>
      <dgm:spPr/>
      <dgm:t>
        <a:bodyPr/>
        <a:lstStyle/>
        <a:p>
          <a:endParaRPr lang="en-US" sz="2000"/>
        </a:p>
      </dgm:t>
    </dgm:pt>
    <dgm:pt modelId="{E120755C-CF02-4BD9-BF84-C28BE83F2163}" type="sibTrans" cxnId="{86F4E5D6-C706-451C-A22F-C2B283ED942E}">
      <dgm:prSet/>
      <dgm:spPr/>
      <dgm:t>
        <a:bodyPr/>
        <a:lstStyle/>
        <a:p>
          <a:endParaRPr lang="en-US" sz="2000"/>
        </a:p>
      </dgm:t>
    </dgm:pt>
    <dgm:pt modelId="{9EB5CC8C-43B5-452F-AAB1-B7AFE1B589EB}">
      <dgm:prSet phldrT="[Text]" custT="1"/>
      <dgm:spPr/>
      <dgm:t>
        <a:bodyPr/>
        <a:lstStyle/>
        <a:p>
          <a:r>
            <a:rPr lang="en-US" sz="2000" dirty="0" smtClean="0">
              <a:solidFill>
                <a:schemeClr val="bg1"/>
              </a:solidFill>
            </a:rPr>
            <a:t>Senior Companion, Foster Grandparents &amp; RSVP</a:t>
          </a:r>
          <a:endParaRPr lang="en-US" sz="2000" dirty="0"/>
        </a:p>
      </dgm:t>
    </dgm:pt>
    <dgm:pt modelId="{39FAC391-8636-4164-AA78-237E95EA74A3}" type="parTrans" cxnId="{45F2C765-8245-4BED-AB4B-C9A4A7973EF5}">
      <dgm:prSet/>
      <dgm:spPr/>
      <dgm:t>
        <a:bodyPr/>
        <a:lstStyle/>
        <a:p>
          <a:endParaRPr lang="en-US" sz="2000"/>
        </a:p>
      </dgm:t>
    </dgm:pt>
    <dgm:pt modelId="{2770DD63-8FFC-42EF-A7E3-F9C8633F4D04}" type="sibTrans" cxnId="{45F2C765-8245-4BED-AB4B-C9A4A7973EF5}">
      <dgm:prSet/>
      <dgm:spPr/>
      <dgm:t>
        <a:bodyPr/>
        <a:lstStyle/>
        <a:p>
          <a:endParaRPr lang="en-US" sz="2000"/>
        </a:p>
      </dgm:t>
    </dgm:pt>
    <dgm:pt modelId="{0FC3A683-36EF-4ACF-BD1D-7AE8C31EB2DC}">
      <dgm:prSet phldrT="[Text]" custT="1"/>
      <dgm:spPr/>
      <dgm:t>
        <a:bodyPr/>
        <a:lstStyle/>
        <a:p>
          <a:r>
            <a:rPr lang="en-US" sz="2000" dirty="0" smtClean="0">
              <a:solidFill>
                <a:schemeClr val="bg1"/>
              </a:solidFill>
            </a:rPr>
            <a:t>Eldercare Development Partnership Grants</a:t>
          </a:r>
          <a:endParaRPr lang="en-US" sz="2000" dirty="0"/>
        </a:p>
      </dgm:t>
    </dgm:pt>
    <dgm:pt modelId="{31FDE0B5-E266-4C63-9E08-B68C578007EB}" type="sibTrans" cxnId="{BCCFAF87-60C5-4212-8E20-E15D934D7E2E}">
      <dgm:prSet/>
      <dgm:spPr/>
      <dgm:t>
        <a:bodyPr/>
        <a:lstStyle/>
        <a:p>
          <a:endParaRPr lang="en-US" sz="2000"/>
        </a:p>
      </dgm:t>
    </dgm:pt>
    <dgm:pt modelId="{8DEF93CB-E69A-4A85-86E5-F373C1309E70}" type="parTrans" cxnId="{BCCFAF87-60C5-4212-8E20-E15D934D7E2E}">
      <dgm:prSet/>
      <dgm:spPr/>
      <dgm:t>
        <a:bodyPr/>
        <a:lstStyle/>
        <a:p>
          <a:endParaRPr lang="en-US" sz="2000"/>
        </a:p>
      </dgm:t>
    </dgm:pt>
    <dgm:pt modelId="{15D825A8-82BC-4AF7-A96A-2156EFF2088C}">
      <dgm:prSet phldrT="[Text]" phldr="1"/>
      <dgm:spPr/>
      <dgm:t>
        <a:bodyPr/>
        <a:lstStyle/>
        <a:p>
          <a:endParaRPr lang="en-US" sz="2000" dirty="0"/>
        </a:p>
      </dgm:t>
    </dgm:pt>
    <dgm:pt modelId="{DAE802F2-37DE-4041-BC01-EE9BDC53AC0F}" type="parTrans" cxnId="{407A30B1-8C9F-41C2-95C8-1DCEBD799EAA}">
      <dgm:prSet/>
      <dgm:spPr/>
      <dgm:t>
        <a:bodyPr/>
        <a:lstStyle/>
        <a:p>
          <a:endParaRPr lang="en-US" sz="2000"/>
        </a:p>
      </dgm:t>
    </dgm:pt>
    <dgm:pt modelId="{9C9F8C93-927C-4F23-822B-E95780B14757}" type="sibTrans" cxnId="{407A30B1-8C9F-41C2-95C8-1DCEBD799EAA}">
      <dgm:prSet/>
      <dgm:spPr/>
      <dgm:t>
        <a:bodyPr/>
        <a:lstStyle/>
        <a:p>
          <a:endParaRPr lang="en-US" sz="2000"/>
        </a:p>
      </dgm:t>
    </dgm:pt>
    <dgm:pt modelId="{E955B775-6E6C-4C57-ADAC-B598A5D42C81}">
      <dgm:prSet phldrT="[Text]" custT="1"/>
      <dgm:spPr/>
      <dgm:t>
        <a:bodyPr/>
        <a:lstStyle/>
        <a:p>
          <a:r>
            <a:rPr lang="en-US" sz="2000" dirty="0" smtClean="0">
              <a:solidFill>
                <a:schemeClr val="bg1"/>
              </a:solidFill>
            </a:rPr>
            <a:t>MBA Dementia Grants</a:t>
          </a:r>
          <a:endParaRPr lang="en-US" sz="2000" dirty="0"/>
        </a:p>
      </dgm:t>
    </dgm:pt>
    <dgm:pt modelId="{7AE8F519-2B37-4004-8725-A2C30D777D3F}" type="parTrans" cxnId="{6389609E-00EC-45FA-9F1E-854753F7AADA}">
      <dgm:prSet/>
      <dgm:spPr/>
      <dgm:t>
        <a:bodyPr/>
        <a:lstStyle/>
        <a:p>
          <a:endParaRPr lang="en-US" sz="2000"/>
        </a:p>
      </dgm:t>
    </dgm:pt>
    <dgm:pt modelId="{0C27B438-0668-4819-BCEF-7C141B4A31C3}" type="sibTrans" cxnId="{6389609E-00EC-45FA-9F1E-854753F7AADA}">
      <dgm:prSet/>
      <dgm:spPr/>
      <dgm:t>
        <a:bodyPr/>
        <a:lstStyle/>
        <a:p>
          <a:endParaRPr lang="en-US" sz="2000"/>
        </a:p>
      </dgm:t>
    </dgm:pt>
    <dgm:pt modelId="{B76DAC96-E7D7-4EBD-85D0-AD91DC316B69}">
      <dgm:prSet phldrT="[Text]" custT="1"/>
      <dgm:spPr/>
      <dgm:t>
        <a:bodyPr/>
        <a:lstStyle/>
        <a:p>
          <a:pPr rtl="0"/>
          <a:r>
            <a:rPr lang="en-US" sz="2800" dirty="0" smtClean="0"/>
            <a:t>MBA/DHS</a:t>
          </a:r>
          <a:endParaRPr lang="en-US" sz="2800" dirty="0"/>
        </a:p>
      </dgm:t>
    </dgm:pt>
    <dgm:pt modelId="{05D3BD96-3A7D-40E1-90B0-E0F2C272CCCD}" type="sibTrans" cxnId="{BBF7BEC0-BD7F-48BC-AD28-0B270A8B9EC0}">
      <dgm:prSet/>
      <dgm:spPr/>
      <dgm:t>
        <a:bodyPr/>
        <a:lstStyle/>
        <a:p>
          <a:endParaRPr lang="en-US" sz="2000"/>
        </a:p>
      </dgm:t>
    </dgm:pt>
    <dgm:pt modelId="{768DD789-BC80-4786-B4BE-7BDE442C3EEA}" type="parTrans" cxnId="{BBF7BEC0-BD7F-48BC-AD28-0B270A8B9EC0}">
      <dgm:prSet/>
      <dgm:spPr/>
      <dgm:t>
        <a:bodyPr/>
        <a:lstStyle/>
        <a:p>
          <a:endParaRPr lang="en-US" sz="2000"/>
        </a:p>
      </dgm:t>
    </dgm:pt>
    <dgm:pt modelId="{4272143C-A207-4CCC-A550-B403AA553CB3}" type="pres">
      <dgm:prSet presAssocID="{AA89A94E-42D4-4CE1-8E46-6E9A1A12DA53}" presName="cycle" presStyleCnt="0">
        <dgm:presLayoutVars>
          <dgm:chMax val="1"/>
          <dgm:dir/>
          <dgm:animLvl val="ctr"/>
          <dgm:resizeHandles val="exact"/>
        </dgm:presLayoutVars>
      </dgm:prSet>
      <dgm:spPr/>
      <dgm:t>
        <a:bodyPr/>
        <a:lstStyle/>
        <a:p>
          <a:endParaRPr lang="en-US"/>
        </a:p>
      </dgm:t>
    </dgm:pt>
    <dgm:pt modelId="{736C9E96-459C-4B84-B551-E2E828B35C2D}" type="pres">
      <dgm:prSet presAssocID="{B76DAC96-E7D7-4EBD-85D0-AD91DC316B69}" presName="centerShape" presStyleLbl="node0" presStyleIdx="0" presStyleCnt="1" custScaleX="80362" custScaleY="41728" custLinFactNeighborX="627" custLinFactNeighborY="3823"/>
      <dgm:spPr>
        <a:prstGeom prst="rect">
          <a:avLst/>
        </a:prstGeom>
      </dgm:spPr>
      <dgm:t>
        <a:bodyPr/>
        <a:lstStyle/>
        <a:p>
          <a:endParaRPr lang="en-US"/>
        </a:p>
      </dgm:t>
    </dgm:pt>
    <dgm:pt modelId="{42D06002-D974-4E72-9DED-8DA71B005264}" type="pres">
      <dgm:prSet presAssocID="{63F1F50C-E7E5-4917-B5A5-BDF583D33FF4}" presName="parTrans" presStyleLbl="bgSibTrans2D1" presStyleIdx="0" presStyleCnt="4"/>
      <dgm:spPr/>
      <dgm:t>
        <a:bodyPr/>
        <a:lstStyle/>
        <a:p>
          <a:endParaRPr lang="en-US"/>
        </a:p>
      </dgm:t>
    </dgm:pt>
    <dgm:pt modelId="{46EF8CA5-ABD5-408A-ACA4-AB2053E16CAA}" type="pres">
      <dgm:prSet presAssocID="{95DF222A-D5C2-42DB-8FDF-134D22701D2D}" presName="node" presStyleLbl="node1" presStyleIdx="0" presStyleCnt="4" custScaleX="126259" custScaleY="81201" custRadScaleRad="95373" custRadScaleInc="16895">
        <dgm:presLayoutVars>
          <dgm:bulletEnabled val="1"/>
        </dgm:presLayoutVars>
      </dgm:prSet>
      <dgm:spPr/>
      <dgm:t>
        <a:bodyPr/>
        <a:lstStyle/>
        <a:p>
          <a:endParaRPr lang="en-US"/>
        </a:p>
      </dgm:t>
    </dgm:pt>
    <dgm:pt modelId="{C3376AD3-88AB-415B-B8FF-72074C106750}" type="pres">
      <dgm:prSet presAssocID="{7AE8F519-2B37-4004-8725-A2C30D777D3F}" presName="parTrans" presStyleLbl="bgSibTrans2D1" presStyleIdx="1" presStyleCnt="4"/>
      <dgm:spPr/>
      <dgm:t>
        <a:bodyPr/>
        <a:lstStyle/>
        <a:p>
          <a:endParaRPr lang="en-US"/>
        </a:p>
      </dgm:t>
    </dgm:pt>
    <dgm:pt modelId="{8ED0FFFE-4020-4C02-B2EA-964DD1F549C8}" type="pres">
      <dgm:prSet presAssocID="{E955B775-6E6C-4C57-ADAC-B598A5D42C81}" presName="node" presStyleLbl="node1" presStyleIdx="1" presStyleCnt="4" custScaleX="126259" custScaleY="81201" custRadScaleRad="105510" custRadScaleInc="-12872">
        <dgm:presLayoutVars>
          <dgm:bulletEnabled val="1"/>
        </dgm:presLayoutVars>
      </dgm:prSet>
      <dgm:spPr/>
      <dgm:t>
        <a:bodyPr/>
        <a:lstStyle/>
        <a:p>
          <a:endParaRPr lang="en-US"/>
        </a:p>
      </dgm:t>
    </dgm:pt>
    <dgm:pt modelId="{882296D4-AEB5-430E-8272-EF1218697D63}" type="pres">
      <dgm:prSet presAssocID="{8DEF93CB-E69A-4A85-86E5-F373C1309E70}" presName="parTrans" presStyleLbl="bgSibTrans2D1" presStyleIdx="2" presStyleCnt="4"/>
      <dgm:spPr/>
      <dgm:t>
        <a:bodyPr/>
        <a:lstStyle/>
        <a:p>
          <a:endParaRPr lang="en-US"/>
        </a:p>
      </dgm:t>
    </dgm:pt>
    <dgm:pt modelId="{F05BBFEA-5B65-4298-843D-E9124D34639B}" type="pres">
      <dgm:prSet presAssocID="{0FC3A683-36EF-4ACF-BD1D-7AE8C31EB2DC}" presName="node" presStyleLbl="node1" presStyleIdx="2" presStyleCnt="4" custScaleX="126259" custScaleY="81201" custRadScaleRad="100718" custRadScaleInc="1917">
        <dgm:presLayoutVars>
          <dgm:bulletEnabled val="1"/>
        </dgm:presLayoutVars>
      </dgm:prSet>
      <dgm:spPr/>
      <dgm:t>
        <a:bodyPr/>
        <a:lstStyle/>
        <a:p>
          <a:endParaRPr lang="en-US"/>
        </a:p>
      </dgm:t>
    </dgm:pt>
    <dgm:pt modelId="{15487CE8-98F2-4EA7-A07A-867F50607E6B}" type="pres">
      <dgm:prSet presAssocID="{39FAC391-8636-4164-AA78-237E95EA74A3}" presName="parTrans" presStyleLbl="bgSibTrans2D1" presStyleIdx="3" presStyleCnt="4"/>
      <dgm:spPr/>
      <dgm:t>
        <a:bodyPr/>
        <a:lstStyle/>
        <a:p>
          <a:endParaRPr lang="en-US"/>
        </a:p>
      </dgm:t>
    </dgm:pt>
    <dgm:pt modelId="{5100FCE2-5838-4E27-8A4F-52625D1D49D4}" type="pres">
      <dgm:prSet presAssocID="{9EB5CC8C-43B5-452F-AAB1-B7AFE1B589EB}" presName="node" presStyleLbl="node1" presStyleIdx="3" presStyleCnt="4" custScaleX="126259" custScaleY="81201" custRadScaleRad="91053" custRadScaleInc="-16035">
        <dgm:presLayoutVars>
          <dgm:bulletEnabled val="1"/>
        </dgm:presLayoutVars>
      </dgm:prSet>
      <dgm:spPr/>
      <dgm:t>
        <a:bodyPr/>
        <a:lstStyle/>
        <a:p>
          <a:endParaRPr lang="en-US"/>
        </a:p>
      </dgm:t>
    </dgm:pt>
  </dgm:ptLst>
  <dgm:cxnLst>
    <dgm:cxn modelId="{54379C22-1D71-48E7-9B1B-6489300B005E}" type="presOf" srcId="{0FC3A683-36EF-4ACF-BD1D-7AE8C31EB2DC}" destId="{F05BBFEA-5B65-4298-843D-E9124D34639B}" srcOrd="0" destOrd="0" presId="urn:microsoft.com/office/officeart/2005/8/layout/radial4"/>
    <dgm:cxn modelId="{178F29FF-663F-4083-A0C8-DEC1D1637664}" type="presOf" srcId="{AA89A94E-42D4-4CE1-8E46-6E9A1A12DA53}" destId="{4272143C-A207-4CCC-A550-B403AA553CB3}" srcOrd="0" destOrd="0" presId="urn:microsoft.com/office/officeart/2005/8/layout/radial4"/>
    <dgm:cxn modelId="{86F4E5D6-C706-451C-A22F-C2B283ED942E}" srcId="{B76DAC96-E7D7-4EBD-85D0-AD91DC316B69}" destId="{95DF222A-D5C2-42DB-8FDF-134D22701D2D}" srcOrd="0" destOrd="0" parTransId="{63F1F50C-E7E5-4917-B5A5-BDF583D33FF4}" sibTransId="{E120755C-CF02-4BD9-BF84-C28BE83F2163}"/>
    <dgm:cxn modelId="{A014E3F3-C9AE-44E1-BFD5-22BE6A00F8CB}" type="presOf" srcId="{63F1F50C-E7E5-4917-B5A5-BDF583D33FF4}" destId="{42D06002-D974-4E72-9DED-8DA71B005264}" srcOrd="0" destOrd="0" presId="urn:microsoft.com/office/officeart/2005/8/layout/radial4"/>
    <dgm:cxn modelId="{E372FA6A-BE4D-49C6-93EE-5B2C377D9F11}" type="presOf" srcId="{95DF222A-D5C2-42DB-8FDF-134D22701D2D}" destId="{46EF8CA5-ABD5-408A-ACA4-AB2053E16CAA}" srcOrd="0" destOrd="0" presId="urn:microsoft.com/office/officeart/2005/8/layout/radial4"/>
    <dgm:cxn modelId="{606DFA70-9E99-488B-98CF-79E2665969A5}" type="presOf" srcId="{B76DAC96-E7D7-4EBD-85D0-AD91DC316B69}" destId="{736C9E96-459C-4B84-B551-E2E828B35C2D}" srcOrd="0" destOrd="0" presId="urn:microsoft.com/office/officeart/2005/8/layout/radial4"/>
    <dgm:cxn modelId="{BCCFAF87-60C5-4212-8E20-E15D934D7E2E}" srcId="{B76DAC96-E7D7-4EBD-85D0-AD91DC316B69}" destId="{0FC3A683-36EF-4ACF-BD1D-7AE8C31EB2DC}" srcOrd="2" destOrd="0" parTransId="{8DEF93CB-E69A-4A85-86E5-F373C1309E70}" sibTransId="{31FDE0B5-E266-4C63-9E08-B68C578007EB}"/>
    <dgm:cxn modelId="{407A30B1-8C9F-41C2-95C8-1DCEBD799EAA}" srcId="{AA89A94E-42D4-4CE1-8E46-6E9A1A12DA53}" destId="{15D825A8-82BC-4AF7-A96A-2156EFF2088C}" srcOrd="1" destOrd="0" parTransId="{DAE802F2-37DE-4041-BC01-EE9BDC53AC0F}" sibTransId="{9C9F8C93-927C-4F23-822B-E95780B14757}"/>
    <dgm:cxn modelId="{F8D497F9-F3AF-442F-BB0F-0D5874C05DB5}" type="presOf" srcId="{39FAC391-8636-4164-AA78-237E95EA74A3}" destId="{15487CE8-98F2-4EA7-A07A-867F50607E6B}" srcOrd="0" destOrd="0" presId="urn:microsoft.com/office/officeart/2005/8/layout/radial4"/>
    <dgm:cxn modelId="{994E6A98-1162-4022-96CB-1D313AEE8DE6}" type="presOf" srcId="{9EB5CC8C-43B5-452F-AAB1-B7AFE1B589EB}" destId="{5100FCE2-5838-4E27-8A4F-52625D1D49D4}" srcOrd="0" destOrd="0" presId="urn:microsoft.com/office/officeart/2005/8/layout/radial4"/>
    <dgm:cxn modelId="{6389609E-00EC-45FA-9F1E-854753F7AADA}" srcId="{B76DAC96-E7D7-4EBD-85D0-AD91DC316B69}" destId="{E955B775-6E6C-4C57-ADAC-B598A5D42C81}" srcOrd="1" destOrd="0" parTransId="{7AE8F519-2B37-4004-8725-A2C30D777D3F}" sibTransId="{0C27B438-0668-4819-BCEF-7C141B4A31C3}"/>
    <dgm:cxn modelId="{45F2C765-8245-4BED-AB4B-C9A4A7973EF5}" srcId="{B76DAC96-E7D7-4EBD-85D0-AD91DC316B69}" destId="{9EB5CC8C-43B5-452F-AAB1-B7AFE1B589EB}" srcOrd="3" destOrd="0" parTransId="{39FAC391-8636-4164-AA78-237E95EA74A3}" sibTransId="{2770DD63-8FFC-42EF-A7E3-F9C8633F4D04}"/>
    <dgm:cxn modelId="{EBBE2748-315B-4969-B765-52C9436FB94C}" type="presOf" srcId="{8DEF93CB-E69A-4A85-86E5-F373C1309E70}" destId="{882296D4-AEB5-430E-8272-EF1218697D63}" srcOrd="0" destOrd="0" presId="urn:microsoft.com/office/officeart/2005/8/layout/radial4"/>
    <dgm:cxn modelId="{BBF7BEC0-BD7F-48BC-AD28-0B270A8B9EC0}" srcId="{AA89A94E-42D4-4CE1-8E46-6E9A1A12DA53}" destId="{B76DAC96-E7D7-4EBD-85D0-AD91DC316B69}" srcOrd="0" destOrd="0" parTransId="{768DD789-BC80-4786-B4BE-7BDE442C3EEA}" sibTransId="{05D3BD96-3A7D-40E1-90B0-E0F2C272CCCD}"/>
    <dgm:cxn modelId="{DB6C019C-272D-4977-834F-675AF87C2C8F}" type="presOf" srcId="{E955B775-6E6C-4C57-ADAC-B598A5D42C81}" destId="{8ED0FFFE-4020-4C02-B2EA-964DD1F549C8}" srcOrd="0" destOrd="0" presId="urn:microsoft.com/office/officeart/2005/8/layout/radial4"/>
    <dgm:cxn modelId="{A2A6752D-CBF2-43F3-838E-EC3E63076058}" type="presOf" srcId="{7AE8F519-2B37-4004-8725-A2C30D777D3F}" destId="{C3376AD3-88AB-415B-B8FF-72074C106750}" srcOrd="0" destOrd="0" presId="urn:microsoft.com/office/officeart/2005/8/layout/radial4"/>
    <dgm:cxn modelId="{B2F33E85-F85C-471E-960A-C2BAB111A606}" type="presParOf" srcId="{4272143C-A207-4CCC-A550-B403AA553CB3}" destId="{736C9E96-459C-4B84-B551-E2E828B35C2D}" srcOrd="0" destOrd="0" presId="urn:microsoft.com/office/officeart/2005/8/layout/radial4"/>
    <dgm:cxn modelId="{74623B38-5F34-4119-B984-408F638693AD}" type="presParOf" srcId="{4272143C-A207-4CCC-A550-B403AA553CB3}" destId="{42D06002-D974-4E72-9DED-8DA71B005264}" srcOrd="1" destOrd="0" presId="urn:microsoft.com/office/officeart/2005/8/layout/radial4"/>
    <dgm:cxn modelId="{C739C3E2-B1C3-45B4-8319-35C425BE8426}" type="presParOf" srcId="{4272143C-A207-4CCC-A550-B403AA553CB3}" destId="{46EF8CA5-ABD5-408A-ACA4-AB2053E16CAA}" srcOrd="2" destOrd="0" presId="urn:microsoft.com/office/officeart/2005/8/layout/radial4"/>
    <dgm:cxn modelId="{6FFEA6B8-4A02-4BBB-9D68-B13AC397BC1D}" type="presParOf" srcId="{4272143C-A207-4CCC-A550-B403AA553CB3}" destId="{C3376AD3-88AB-415B-B8FF-72074C106750}" srcOrd="3" destOrd="0" presId="urn:microsoft.com/office/officeart/2005/8/layout/radial4"/>
    <dgm:cxn modelId="{44285D59-4B8F-49D1-8280-17BE5AB5D719}" type="presParOf" srcId="{4272143C-A207-4CCC-A550-B403AA553CB3}" destId="{8ED0FFFE-4020-4C02-B2EA-964DD1F549C8}" srcOrd="4" destOrd="0" presId="urn:microsoft.com/office/officeart/2005/8/layout/radial4"/>
    <dgm:cxn modelId="{B0156A96-B812-4E24-ACD0-A549239E7524}" type="presParOf" srcId="{4272143C-A207-4CCC-A550-B403AA553CB3}" destId="{882296D4-AEB5-430E-8272-EF1218697D63}" srcOrd="5" destOrd="0" presId="urn:microsoft.com/office/officeart/2005/8/layout/radial4"/>
    <dgm:cxn modelId="{B05DC6BC-2295-4F1A-A20F-B36D9A16D70F}" type="presParOf" srcId="{4272143C-A207-4CCC-A550-B403AA553CB3}" destId="{F05BBFEA-5B65-4298-843D-E9124D34639B}" srcOrd="6" destOrd="0" presId="urn:microsoft.com/office/officeart/2005/8/layout/radial4"/>
    <dgm:cxn modelId="{2C3FABEB-96B1-4A59-B460-93FD8CD9ABAE}" type="presParOf" srcId="{4272143C-A207-4CCC-A550-B403AA553CB3}" destId="{15487CE8-98F2-4EA7-A07A-867F50607E6B}" srcOrd="7" destOrd="0" presId="urn:microsoft.com/office/officeart/2005/8/layout/radial4"/>
    <dgm:cxn modelId="{E3FE125C-0AAE-4AD3-AA15-B1B6867878DE}" type="presParOf" srcId="{4272143C-A207-4CCC-A550-B403AA553CB3}" destId="{5100FCE2-5838-4E27-8A4F-52625D1D49D4}"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C9E96-459C-4B84-B551-E2E828B35C2D}">
      <dsp:nvSpPr>
        <dsp:cNvPr id="0" name=""/>
        <dsp:cNvSpPr/>
      </dsp:nvSpPr>
      <dsp:spPr>
        <a:xfrm>
          <a:off x="4318225" y="3454078"/>
          <a:ext cx="1795678" cy="93240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t>MBA/DHS</a:t>
          </a:r>
          <a:endParaRPr lang="en-US" sz="2800" kern="1200" dirty="0"/>
        </a:p>
      </dsp:txBody>
      <dsp:txXfrm>
        <a:off x="4318225" y="3454078"/>
        <a:ext cx="1795678" cy="932406"/>
      </dsp:txXfrm>
    </dsp:sp>
    <dsp:sp modelId="{42D06002-D974-4E72-9DED-8DA71B005264}">
      <dsp:nvSpPr>
        <dsp:cNvPr id="0" name=""/>
        <dsp:cNvSpPr/>
      </dsp:nvSpPr>
      <dsp:spPr>
        <a:xfrm rot="12383133">
          <a:off x="2543237" y="2777834"/>
          <a:ext cx="2023546" cy="63682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EF8CA5-ABD5-408A-ACA4-AB2053E16CAA}">
      <dsp:nvSpPr>
        <dsp:cNvPr id="0" name=""/>
        <dsp:cNvSpPr/>
      </dsp:nvSpPr>
      <dsp:spPr>
        <a:xfrm>
          <a:off x="1308550" y="1957126"/>
          <a:ext cx="2680179" cy="137896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Live Well at Home</a:t>
          </a:r>
          <a:endParaRPr lang="en-US" sz="2000" kern="1200" dirty="0"/>
        </a:p>
      </dsp:txBody>
      <dsp:txXfrm>
        <a:off x="1348938" y="1997514"/>
        <a:ext cx="2599403" cy="1298187"/>
      </dsp:txXfrm>
    </dsp:sp>
    <dsp:sp modelId="{C3376AD3-88AB-415B-B8FF-72074C106750}">
      <dsp:nvSpPr>
        <dsp:cNvPr id="0" name=""/>
        <dsp:cNvSpPr/>
      </dsp:nvSpPr>
      <dsp:spPr>
        <a:xfrm rot="14438960">
          <a:off x="2969859" y="1899905"/>
          <a:ext cx="2578257" cy="63682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D0FFFE-4020-4C02-B2EA-964DD1F549C8}">
      <dsp:nvSpPr>
        <dsp:cNvPr id="0" name=""/>
        <dsp:cNvSpPr/>
      </dsp:nvSpPr>
      <dsp:spPr>
        <a:xfrm>
          <a:off x="2287028" y="405186"/>
          <a:ext cx="2680179" cy="137896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MBA Dementia Grants</a:t>
          </a:r>
          <a:endParaRPr lang="en-US" sz="2000" kern="1200" dirty="0"/>
        </a:p>
      </dsp:txBody>
      <dsp:txXfrm>
        <a:off x="2327416" y="445574"/>
        <a:ext cx="2599403" cy="1298187"/>
      </dsp:txXfrm>
    </dsp:sp>
    <dsp:sp modelId="{882296D4-AEB5-430E-8272-EF1218697D63}">
      <dsp:nvSpPr>
        <dsp:cNvPr id="0" name=""/>
        <dsp:cNvSpPr/>
      </dsp:nvSpPr>
      <dsp:spPr>
        <a:xfrm rot="17608499">
          <a:off x="4735454" y="1896557"/>
          <a:ext cx="2442429" cy="63682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5BBFEA-5B65-4298-843D-E9124D34639B}">
      <dsp:nvSpPr>
        <dsp:cNvPr id="0" name=""/>
        <dsp:cNvSpPr/>
      </dsp:nvSpPr>
      <dsp:spPr>
        <a:xfrm>
          <a:off x="5103048" y="405350"/>
          <a:ext cx="2680179" cy="137896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Eldercare Development Partnership Grants</a:t>
          </a:r>
          <a:endParaRPr lang="en-US" sz="2000" kern="1200" dirty="0"/>
        </a:p>
      </dsp:txBody>
      <dsp:txXfrm>
        <a:off x="5143436" y="445738"/>
        <a:ext cx="2599403" cy="1298187"/>
      </dsp:txXfrm>
    </dsp:sp>
    <dsp:sp modelId="{15487CE8-98F2-4EA7-A07A-867F50607E6B}">
      <dsp:nvSpPr>
        <dsp:cNvPr id="0" name=""/>
        <dsp:cNvSpPr/>
      </dsp:nvSpPr>
      <dsp:spPr>
        <a:xfrm rot="19987838">
          <a:off x="5854865" y="2809968"/>
          <a:ext cx="1848375" cy="63682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0FCE2-5838-4E27-8A4F-52625D1D49D4}">
      <dsp:nvSpPr>
        <dsp:cNvPr id="0" name=""/>
        <dsp:cNvSpPr/>
      </dsp:nvSpPr>
      <dsp:spPr>
        <a:xfrm>
          <a:off x="6263375" y="2021207"/>
          <a:ext cx="2680179" cy="137896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Senior Companion, Foster Grandparents &amp; RSVP</a:t>
          </a:r>
          <a:endParaRPr lang="en-US" sz="2000" kern="1200" dirty="0"/>
        </a:p>
      </dsp:txBody>
      <dsp:txXfrm>
        <a:off x="6303763" y="2061595"/>
        <a:ext cx="2599403" cy="12981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F2A04DE5-F1A9-4D45-BF54-BEFDBA739CA2}" type="datetimeFigureOut">
              <a:rPr lang="en-US" smtClean="0">
                <a:latin typeface="NeueHaasGroteskText Std" panose="020B0504020202020204" pitchFamily="34" charset="0"/>
              </a:rPr>
              <a:t>5/11/2020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atin typeface="NeueHaasGroteskText Std" panose="020B0504020202020204" pitchFamily="34" charset="0"/>
              </a:defRPr>
            </a:lvl1pPr>
          </a:lstStyle>
          <a:p>
            <a:fld id="{A50CD39D-89B0-4C68-805A-35C75A7C20C8}" type="datetimeFigureOut">
              <a:rPr lang="en-US" smtClean="0"/>
              <a:pPr/>
              <a:t>5/11/2020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18087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83138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a:t>
            </a:r>
            <a:r>
              <a:rPr lang="en-US" baseline="0" dirty="0" smtClean="0"/>
              <a:t> the group </a:t>
            </a:r>
            <a:endParaRPr lang="en-US" dirty="0" smtClean="0"/>
          </a:p>
          <a:p>
            <a:r>
              <a:rPr lang="en-US" dirty="0" smtClean="0"/>
              <a:t>NFCSP</a:t>
            </a:r>
            <a:r>
              <a:rPr lang="en-US" baseline="0" dirty="0" smtClean="0"/>
              <a:t> </a:t>
            </a:r>
            <a:r>
              <a:rPr lang="en-US" baseline="0" dirty="0" smtClean="0"/>
              <a:t>requires States to provide 5 types of services:</a:t>
            </a:r>
          </a:p>
          <a:p>
            <a:pPr marL="165261" indent="-165261">
              <a:buFontTx/>
              <a:buChar char="-"/>
            </a:pPr>
            <a:r>
              <a:rPr lang="en-US" baseline="0" dirty="0" smtClean="0"/>
              <a:t>info. to c/g about available services</a:t>
            </a:r>
          </a:p>
          <a:p>
            <a:pPr marL="165261" indent="-165261">
              <a:buFontTx/>
              <a:buChar char="-"/>
            </a:pPr>
            <a:r>
              <a:rPr lang="en-US" baseline="0" dirty="0" smtClean="0"/>
              <a:t>Assistance to c/g in gaining access to services</a:t>
            </a:r>
          </a:p>
          <a:p>
            <a:pPr marL="165261" indent="-165261">
              <a:buFontTx/>
              <a:buChar char="-"/>
            </a:pPr>
            <a:r>
              <a:rPr lang="en-US" baseline="0" dirty="0" smtClean="0"/>
              <a:t>Ind. Counselling, support groups &amp; c/g training</a:t>
            </a:r>
          </a:p>
          <a:p>
            <a:pPr marL="165261" indent="-165261">
              <a:buFontTx/>
              <a:buChar char="-"/>
            </a:pPr>
            <a:r>
              <a:rPr lang="en-US" baseline="0" dirty="0" smtClean="0"/>
              <a:t>Respite care</a:t>
            </a:r>
          </a:p>
          <a:p>
            <a:pPr marL="165261" indent="-165261">
              <a:buFontTx/>
              <a:buChar char="-"/>
            </a:pPr>
            <a:r>
              <a:rPr lang="en-US" baseline="0" dirty="0" smtClean="0"/>
              <a:t>Supplemental services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05788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86956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r>
              <a:rPr lang="en-US" baseline="0" dirty="0" smtClean="0"/>
              <a:t> and Reena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437549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latin typeface="Tahoma" panose="020B0604030504040204" pitchFamily="34" charset="0"/>
                <a:ea typeface="Tahoma" panose="020B0604030504040204" pitchFamily="34" charset="0"/>
                <a:cs typeface="Tahoma" panose="020B0604030504040204" pitchFamily="34" charset="0"/>
              </a:rPr>
              <a:t>Types of Resources</a:t>
            </a:r>
          </a:p>
          <a:p>
            <a:r>
              <a:rPr lang="en-US" baseline="0" dirty="0" smtClean="0">
                <a:latin typeface="Tahoma" panose="020B0604030504040204" pitchFamily="34" charset="0"/>
                <a:ea typeface="Tahoma" panose="020B0604030504040204" pitchFamily="34" charset="0"/>
                <a:cs typeface="Tahoma" panose="020B0604030504040204" pitchFamily="34" charset="0"/>
              </a:rPr>
              <a:t>The LinkAge Line is one of the state’s front lines of support to help people age-in-place; that is:, to live where and how they want. </a:t>
            </a:r>
          </a:p>
          <a:p>
            <a:endParaRPr lang="en-US" baseline="0" dirty="0" smtClean="0">
              <a:latin typeface="Tahoma" panose="020B0604030504040204" pitchFamily="34" charset="0"/>
              <a:ea typeface="Tahoma" panose="020B0604030504040204" pitchFamily="34" charset="0"/>
              <a:cs typeface="Tahoma" panose="020B0604030504040204" pitchFamily="34" charset="0"/>
            </a:endParaRPr>
          </a:p>
          <a:p>
            <a:r>
              <a:rPr lang="en-US" baseline="0" dirty="0" smtClean="0">
                <a:latin typeface="Tahoma" panose="020B0604030504040204" pitchFamily="34" charset="0"/>
                <a:ea typeface="Tahoma" panose="020B0604030504040204" pitchFamily="34" charset="0"/>
                <a:cs typeface="Tahoma" panose="020B0604030504040204" pitchFamily="34" charset="0"/>
              </a:rPr>
              <a:t>This means we can help find transportation, an affordable place to live, meal delivery, and getting help with </a:t>
            </a:r>
            <a:r>
              <a:rPr lang="en-US" i="0" baseline="0" dirty="0" smtClean="0">
                <a:latin typeface="Tahoma" panose="020B0604030504040204" pitchFamily="34" charset="0"/>
                <a:ea typeface="Tahoma" panose="020B0604030504040204" pitchFamily="34" charset="0"/>
                <a:cs typeface="Tahoma" panose="020B0604030504040204" pitchFamily="34" charset="0"/>
              </a:rPr>
              <a:t>household chores. And if you qualify, we help you find programs that pay for essentials like prescription drugs and heating bills.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ahoma" panose="020B0604030504040204" pitchFamily="34" charset="0"/>
                <a:ea typeface="Tahoma" panose="020B0604030504040204" pitchFamily="34" charset="0"/>
                <a:cs typeface="Tahoma" panose="020B0604030504040204" pitchFamily="34" charset="0"/>
              </a:rPr>
              <a:t>The Senior LinkAge Line also helps the family and friends– the family caregivers – who truly enable older people to stay at home.  They need support and resources, too.  So it is not only people over 60 who call the LinkAge line, it can be a person of any age who helps an older Minnesotan at home.</a:t>
            </a:r>
            <a:endParaRPr lang="en-US" i="0" baseline="0" dirty="0" smtClean="0">
              <a:latin typeface="Tahoma" panose="020B0604030504040204" pitchFamily="34" charset="0"/>
              <a:ea typeface="Tahoma" panose="020B0604030504040204" pitchFamily="34" charset="0"/>
              <a:cs typeface="Tahoma" panose="020B0604030504040204" pitchFamily="34" charset="0"/>
            </a:endParaRPr>
          </a:p>
          <a:p>
            <a:pPr marL="628650" lvl="1" indent="-171450">
              <a:buFont typeface="Arial" panose="020B0604020202020204" pitchFamily="34" charset="0"/>
              <a:buChar char="•"/>
            </a:pPr>
            <a:endParaRPr lang="en-US" dirty="0" smtClean="0"/>
          </a:p>
          <a:p>
            <a:pPr marL="628650" lvl="1"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198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598058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Need – Income level at or below poverty level</a:t>
            </a:r>
          </a:p>
          <a:p>
            <a:r>
              <a:rPr lang="en-US" dirty="0" smtClean="0"/>
              <a:t>Social</a:t>
            </a:r>
            <a:r>
              <a:rPr lang="en-US" baseline="0" dirty="0" smtClean="0"/>
              <a:t> Need – resulting from non-economic factors including physical and mental disabilities, language barriers, cultural, social &amp; geographic isolation</a:t>
            </a:r>
          </a:p>
          <a:p>
            <a:r>
              <a:rPr lang="en-US" baseline="0" dirty="0" smtClean="0"/>
              <a:t>At-risk – unable to perform at least 2 ADLs w/out assistance &amp; determined at-risk of placement in a LTC facility</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12082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Reena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DAFB10-3BDE-45DB-9787-9C7374BB3858}" type="slidenum">
              <a:rPr lang="en-US" smtClean="0"/>
              <a:t>17</a:t>
            </a:fld>
            <a:endParaRPr lang="en-US"/>
          </a:p>
        </p:txBody>
      </p:sp>
    </p:spTree>
    <p:extLst>
      <p:ext uri="{BB962C8B-B14F-4D97-AF65-F5344CB8AC3E}">
        <p14:creationId xmlns:p14="http://schemas.microsoft.com/office/powerpoint/2010/main" val="1505442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Reena </a:t>
            </a:r>
          </a:p>
          <a:p>
            <a:r>
              <a:rPr lang="en-US" baseline="0" dirty="0" smtClean="0"/>
              <a:t>Total </a:t>
            </a:r>
            <a:r>
              <a:rPr lang="en-US" baseline="0" dirty="0" smtClean="0"/>
              <a:t>population:  5.52 million</a:t>
            </a:r>
          </a:p>
          <a:p>
            <a:r>
              <a:rPr lang="en-US" baseline="0" dirty="0" smtClean="0"/>
              <a:t>Total 65+:  806,000 in 2015</a:t>
            </a:r>
          </a:p>
          <a:p>
            <a:r>
              <a:rPr lang="en-US" baseline="0" dirty="0" smtClean="0"/>
              <a:t>About 825,000 now; which represents 15% of the population</a:t>
            </a:r>
          </a:p>
          <a:p>
            <a:endParaRPr lang="en-US" baseline="0" dirty="0" smtClean="0"/>
          </a:p>
          <a:p>
            <a:pPr marL="171450" indent="-171450">
              <a:buFont typeface="Arial" panose="020B0604020202020204" pitchFamily="34" charset="0"/>
              <a:buChar char="•"/>
            </a:pPr>
            <a:r>
              <a:rPr lang="en-US" dirty="0" smtClean="0"/>
              <a:t>The number of Minnesotans turning 65 in this decade (about 285,000) will be greater than the past four decades combined. </a:t>
            </a:r>
          </a:p>
          <a:p>
            <a:pPr marL="171450" indent="-171450">
              <a:buFont typeface="Arial" panose="020B0604020202020204" pitchFamily="34" charset="0"/>
              <a:buChar char="•"/>
            </a:pPr>
            <a:r>
              <a:rPr lang="en-US" dirty="0" smtClean="0"/>
              <a:t>Around 2020, Minnesota's 65+ population is expected to eclipse the 5-17 K-12 population, for the first time in history. </a:t>
            </a:r>
          </a:p>
          <a:p>
            <a:pPr marL="171450" indent="-171450">
              <a:buFont typeface="Arial" panose="020B0604020202020204" pitchFamily="34" charset="0"/>
              <a:buChar char="•"/>
            </a:pPr>
            <a:r>
              <a:rPr lang="en-US" dirty="0" smtClean="0"/>
              <a:t>The total number of older adults (65+) is anticipated to double between 2010 and 2030, according to our projections. By then, more than 1 in 5 Minnesotans will be an older adult, including all the Baby Boomers.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31430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a:t>
            </a:r>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3607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455719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33772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Reena</a:t>
            </a:r>
            <a:endParaRPr lang="en-US" dirty="0"/>
          </a:p>
        </p:txBody>
      </p:sp>
      <p:sp>
        <p:nvSpPr>
          <p:cNvPr id="4" name="Slide Number Placeholder 3"/>
          <p:cNvSpPr>
            <a:spLocks noGrp="1"/>
          </p:cNvSpPr>
          <p:nvPr>
            <p:ph type="sldNum" sz="quarter" idx="10"/>
          </p:nvPr>
        </p:nvSpPr>
        <p:spPr/>
        <p:txBody>
          <a:bodyPr/>
          <a:lstStyle/>
          <a:p>
            <a:fld id="{8A67B92B-28F7-418F-8429-504B37EE1C4E}" type="slidenum">
              <a:rPr lang="en-US" smtClean="0"/>
              <a:t>21</a:t>
            </a:fld>
            <a:endParaRPr lang="en-US"/>
          </a:p>
        </p:txBody>
      </p:sp>
    </p:spTree>
    <p:extLst>
      <p:ext uri="{BB962C8B-B14F-4D97-AF65-F5344CB8AC3E}">
        <p14:creationId xmlns:p14="http://schemas.microsoft.com/office/powerpoint/2010/main" val="327319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79865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Mike</a:t>
            </a:r>
            <a:r>
              <a:rPr lang="en-US" sz="1000" baseline="0" dirty="0" smtClean="0"/>
              <a:t> starts – MN2030 </a:t>
            </a:r>
            <a:endParaRPr lang="en-US" sz="1000" dirty="0" smtClean="0"/>
          </a:p>
          <a:p>
            <a:r>
              <a:rPr lang="en-US" sz="1000" dirty="0" smtClean="0"/>
              <a:t>Phase </a:t>
            </a:r>
            <a:r>
              <a:rPr lang="en-US" sz="1000" dirty="0"/>
              <a:t>1: Governor Walz signs an executive order indicating commitment to the age-friendly designation and establishing the Age-Friendly Advisory Board.</a:t>
            </a:r>
          </a:p>
          <a:p>
            <a:r>
              <a:rPr lang="en-US" sz="1000" dirty="0"/>
              <a:t>Phase 2: State completes a comprehensive assessment and action plan (Year 1)</a:t>
            </a:r>
          </a:p>
          <a:p>
            <a:r>
              <a:rPr lang="en-US" sz="1000" dirty="0"/>
              <a:t>Phase 3: State implements, provides annual updates and evaluates work (Years 2-5)</a:t>
            </a:r>
          </a:p>
          <a:p>
            <a:r>
              <a:rPr lang="en-US" sz="1000" dirty="0"/>
              <a:t>Phase 4: State participates in continuous improvement (Years 5</a:t>
            </a:r>
            <a:r>
              <a:rPr lang="en-US" sz="1000" dirty="0" smtClean="0"/>
              <a:t>+)</a:t>
            </a:r>
          </a:p>
          <a:p>
            <a:r>
              <a:rPr lang="en-US" sz="1000" dirty="0" smtClean="0"/>
              <a:t>WHO and the AARP created a global network of age friendly states, cities and communities for our rapidly aging population </a:t>
            </a:r>
          </a:p>
          <a:p>
            <a:r>
              <a:rPr lang="en-US" sz="1000" dirty="0" smtClean="0"/>
              <a:t>Age-friendly or livable communities have walkable streets, housing and transportation options, access to key services and opportunities for residents to participate in community activities.</a:t>
            </a:r>
          </a:p>
          <a:p>
            <a:r>
              <a:rPr lang="en-US" sz="1000" dirty="0" smtClean="0"/>
              <a:t>States are encouraged to prepare for the rapid aging of the U.S. population by paying increased attention to the environmental, economic and social factors that influence the health and well-being of older adults.</a:t>
            </a:r>
          </a:p>
          <a:p>
            <a:r>
              <a:rPr lang="en-US" sz="1000" dirty="0" smtClean="0"/>
              <a:t>By doing so, these communities are better equipped to become great places, and even lifelong homes, for people of all ages</a:t>
            </a:r>
            <a:endParaRPr lang="en-US" sz="1000" dirty="0" smtClean="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98FD0A9A-7E03-487C-B527-3592AAFCF9B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8460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Reena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616653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Reena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999117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17272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191900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60429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64564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FAMILIES First:  which addressed Medicaid matching rates, nutrition assistance, unemployment insurance, paid sick and family leave, and diagnostic testing costs. </a:t>
            </a:r>
          </a:p>
          <a:p>
            <a:pPr marL="228600" indent="-228600">
              <a:buAutoNum type="arabicPeriod"/>
            </a:pPr>
            <a:r>
              <a:rPr lang="en-US" dirty="0" smtClean="0"/>
              <a:t>CARES:  </a:t>
            </a:r>
          </a:p>
          <a:p>
            <a:pPr marL="228600" indent="-228600">
              <a:buAutoNum type="arabicPeriod"/>
            </a:pPr>
            <a:r>
              <a:rPr lang="en-US" dirty="0" smtClean="0"/>
              <a:t>SUPPLEMENTAL:  which provided about $8 billion focused on public health, including at least $1.05 billion for state and local governments. </a:t>
            </a:r>
          </a:p>
          <a:p>
            <a:r>
              <a:rPr lang="en-US" dirty="0" smtClean="0"/>
              <a:t>Next Steps - A fourth relief bill may soon be considered. A driving impetus for another relief package is concern that states need additional assistance to deal with declining revenues and rising costs.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6671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Mike’s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latin typeface="+mn-lt"/>
              </a:rPr>
              <a:t>Executive Order 20-12: Waivers under peacetime emergency authority</a:t>
            </a:r>
          </a:p>
          <a:p>
            <a:r>
              <a:rPr lang="en-US" dirty="0" smtClean="0">
                <a:latin typeface="+mn-lt"/>
              </a:rPr>
              <a:t> – State</a:t>
            </a:r>
            <a:r>
              <a:rPr lang="en-US" baseline="0" dirty="0" smtClean="0">
                <a:latin typeface="+mn-lt"/>
              </a:rPr>
              <a:t> grant, adult </a:t>
            </a:r>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30508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Mike’s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09600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err="1" smtClean="0"/>
              <a:t>Kjersta’s</a:t>
            </a:r>
            <a:r>
              <a:rPr lang="en-US" dirty="0" smtClean="0"/>
              <a:t> Slide </a:t>
            </a:r>
            <a:r>
              <a:rPr lang="en-US" sz="2800" dirty="0" smtClean="0"/>
              <a:t>Fully serve people who are already receiving publicly-funded services</a:t>
            </a:r>
          </a:p>
          <a:p>
            <a:pPr lvl="2"/>
            <a:r>
              <a:rPr lang="en-US" sz="2800" dirty="0" smtClean="0"/>
              <a:t>Elderly Waiver, Alternative Care, Essential Community Supports</a:t>
            </a:r>
          </a:p>
          <a:p>
            <a:pPr lvl="2"/>
            <a:r>
              <a:rPr lang="en-US" sz="2800" dirty="0" smtClean="0"/>
              <a:t>Older Americans Act</a:t>
            </a:r>
          </a:p>
          <a:p>
            <a:pPr lvl="3"/>
            <a:r>
              <a:rPr lang="en-US" sz="2800" dirty="0" smtClean="0"/>
              <a:t>Current meal recipients, in-home/supportive services recipients and caregiver support services recipients</a:t>
            </a:r>
          </a:p>
          <a:p>
            <a:pPr lvl="1"/>
            <a:r>
              <a:rPr lang="en-US" sz="2800" dirty="0" smtClean="0"/>
              <a:t>Start to serve people who are at risk and “pre-eligible”</a:t>
            </a:r>
          </a:p>
          <a:p>
            <a:pPr lvl="2"/>
            <a:r>
              <a:rPr lang="en-US" sz="2800" dirty="0" smtClean="0"/>
              <a:t>Low income, solo seniors, Native American elders and elders from cultural and ethnic communities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393963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NeueHaasGroteskText Std" panose="020B0504020202020204" pitchFamily="34" charset="0"/>
                <a:ea typeface="+mn-ea"/>
                <a:cs typeface="+mn-cs"/>
              </a:rPr>
              <a:t>Land of the Dancing Sky AAA</a:t>
            </a:r>
          </a:p>
          <a:p>
            <a:r>
              <a:rPr lang="en-US" sz="900" kern="1200" dirty="0" smtClean="0">
                <a:solidFill>
                  <a:schemeClr val="tx1"/>
                </a:solidFill>
                <a:effectLst/>
                <a:latin typeface="NeueHaasGroteskText Std" panose="020B0504020202020204" pitchFamily="34" charset="0"/>
                <a:ea typeface="+mn-ea"/>
                <a:cs typeface="+mn-cs"/>
              </a:rPr>
              <a:t>Counties served: Becker, Beltrami, Clay, Clearwater, Douglas, Grant, Hubbard, Kittson, Lake of the Woods, Mahnomen, Marshall, Norman, Otter Tail, Pennington, Polk, Pope, Red Lake, Roseau, Stevens, Traverse &amp; Wilkin.</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Arrowhead Area Agency on Aging</a:t>
            </a:r>
          </a:p>
          <a:p>
            <a:r>
              <a:rPr lang="en-US" sz="900" kern="1200" dirty="0" smtClean="0">
                <a:solidFill>
                  <a:schemeClr val="tx1"/>
                </a:solidFill>
                <a:effectLst/>
                <a:latin typeface="NeueHaasGroteskText Std" panose="020B0504020202020204" pitchFamily="34" charset="0"/>
                <a:ea typeface="+mn-ea"/>
                <a:cs typeface="+mn-cs"/>
              </a:rPr>
              <a:t>Counties served: Aitkin, Carlton, Cook, Itasca, Koochiching, Lake, &amp; St. Louis</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Central Minnesota Council on Aging</a:t>
            </a:r>
          </a:p>
          <a:p>
            <a:r>
              <a:rPr lang="en-US" sz="900" kern="1200" dirty="0" smtClean="0">
                <a:solidFill>
                  <a:schemeClr val="tx1"/>
                </a:solidFill>
                <a:effectLst/>
                <a:latin typeface="NeueHaasGroteskText Std" panose="020B0504020202020204" pitchFamily="34" charset="0"/>
                <a:ea typeface="+mn-ea"/>
                <a:cs typeface="+mn-cs"/>
              </a:rPr>
              <a:t>Counties served: Benton, Cass, Chisago, Crow Wing, Isanti, Kanabec, Mille Lacs, Morrison, Pine, Sherburne, Stearns, Todd, Wadena, &amp; Wright.</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Minnesota River Area Agency on Aging, Inc.</a:t>
            </a:r>
          </a:p>
          <a:p>
            <a:r>
              <a:rPr lang="en-US" sz="900" kern="1200" dirty="0" smtClean="0">
                <a:solidFill>
                  <a:schemeClr val="tx1"/>
                </a:solidFill>
                <a:effectLst/>
                <a:latin typeface="NeueHaasGroteskText Std" panose="020B0504020202020204" pitchFamily="34" charset="0"/>
                <a:ea typeface="+mn-ea"/>
                <a:cs typeface="+mn-cs"/>
              </a:rPr>
              <a:t>Counties served: Big Stone, Blue Earth, Brown, Chippewa, Cottonwood, Faribault, Jackson, Kandiyohi, Lac qui Parle, Le Sueur, Lincoln, Lyon, Martin, McLeod, Meeker, Murray, Nicollet, Nobles, Pipestone, Redwood, Renville, Rock, Sibley, Swift, Waseca, Watonwan, &amp; Yellow Medicine.</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Southeastern Minnesota AAA</a:t>
            </a:r>
          </a:p>
          <a:p>
            <a:r>
              <a:rPr lang="en-US" sz="900" kern="1200" dirty="0" smtClean="0">
                <a:solidFill>
                  <a:schemeClr val="tx1"/>
                </a:solidFill>
                <a:effectLst/>
                <a:latin typeface="NeueHaasGroteskText Std" panose="020B0504020202020204" pitchFamily="34" charset="0"/>
                <a:ea typeface="+mn-ea"/>
                <a:cs typeface="+mn-cs"/>
              </a:rPr>
              <a:t>Counties served: Dodge, Fillmore, Freeborn, Goodhue, Houston, Mower, Olmsted, Rice, Steele, Wabasha, &amp; Winona.</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Metropolitan Area Agency on Aging</a:t>
            </a:r>
          </a:p>
          <a:p>
            <a:r>
              <a:rPr lang="en-US" sz="900" kern="1200" dirty="0" smtClean="0">
                <a:solidFill>
                  <a:schemeClr val="tx1"/>
                </a:solidFill>
                <a:effectLst/>
                <a:latin typeface="NeueHaasGroteskText Std" panose="020B0504020202020204" pitchFamily="34" charset="0"/>
                <a:ea typeface="+mn-ea"/>
                <a:cs typeface="+mn-cs"/>
              </a:rPr>
              <a:t>Counties served: Anoka, Carver, Dakota, Hennepin, Ramsey, Scott, &amp; Washington</a:t>
            </a:r>
          </a:p>
          <a:p>
            <a:r>
              <a:rPr lang="en-US" sz="900" kern="1200" dirty="0" smtClean="0">
                <a:solidFill>
                  <a:schemeClr val="tx1"/>
                </a:solidFill>
                <a:effectLst/>
                <a:latin typeface="NeueHaasGroteskText Std" panose="020B0504020202020204" pitchFamily="34" charset="0"/>
                <a:ea typeface="+mn-ea"/>
                <a:cs typeface="+mn-cs"/>
              </a:rPr>
              <a:t> </a:t>
            </a:r>
          </a:p>
          <a:p>
            <a:r>
              <a:rPr lang="en-US" sz="900" kern="1200" dirty="0" smtClean="0">
                <a:solidFill>
                  <a:schemeClr val="tx1"/>
                </a:solidFill>
                <a:effectLst/>
                <a:latin typeface="NeueHaasGroteskText Std" panose="020B0504020202020204" pitchFamily="34" charset="0"/>
                <a:ea typeface="+mn-ea"/>
                <a:cs typeface="+mn-cs"/>
              </a:rPr>
              <a:t>Minnesota Indian AAA</a:t>
            </a:r>
          </a:p>
          <a:p>
            <a:r>
              <a:rPr lang="en-US" sz="900" kern="1200" dirty="0" smtClean="0">
                <a:solidFill>
                  <a:schemeClr val="tx1"/>
                </a:solidFill>
                <a:effectLst/>
                <a:latin typeface="NeueHaasGroteskText Std" panose="020B0504020202020204" pitchFamily="34" charset="0"/>
                <a:ea typeface="+mn-ea"/>
                <a:cs typeface="+mn-cs"/>
              </a:rPr>
              <a:t>Reservations Served: Bois Forte, Grand Portage, Leech Lake, &amp; White Earth.</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657780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fld id="{D7ED242C-24FB-43A0-BCB6-43756FC812F6}" type="datetime1">
              <a:rPr lang="en-US" smtClean="0"/>
              <a:pPr/>
              <a:t>5/11/2020</a:t>
            </a:fld>
            <a:r>
              <a:rPr lang="en-US" dirty="0" smtClean="0"/>
              <a:t> </a:t>
            </a:r>
            <a:r>
              <a:rPr lang="en-US" dirty="0" smtClean="0">
                <a:solidFill>
                  <a:schemeClr val="accent1"/>
                </a:solidFill>
              </a:rPr>
              <a:t>|</a:t>
            </a:r>
            <a:r>
              <a:rPr lang="en-US" dirty="0" smtClean="0"/>
              <a:t> Minnesota Department of Human Services </a:t>
            </a:r>
            <a:r>
              <a:rPr lang="en-US" dirty="0" smtClean="0">
                <a:solidFill>
                  <a:schemeClr val="accent1"/>
                </a:solidFill>
              </a:rPr>
              <a:t>|</a:t>
            </a:r>
            <a:r>
              <a:rPr lang="en-US" dirty="0" smtClean="0"/>
              <a:t> mn.gov/</a:t>
            </a:r>
            <a:r>
              <a:rPr lang="en-US" dirty="0" err="1" smtClean="0"/>
              <a:t>dhs</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619" t="24366" r="7427" b="24531"/>
          <a:stretch/>
        </p:blipFill>
        <p:spPr>
          <a:xfrm>
            <a:off x="1926771" y="1099707"/>
            <a:ext cx="8161825" cy="2013005"/>
          </a:xfrm>
          <a:prstGeom prst="rect">
            <a:avLst/>
          </a:prstGeom>
        </p:spPr>
      </p:pic>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 Gradient Ligh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5/11/2020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plit -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3" name="Content Placeholder 2"/>
          <p:cNvSpPr>
            <a:spLocks noGrp="1"/>
          </p:cNvSpPr>
          <p:nvPr>
            <p:ph sz="half" idx="1"/>
          </p:nvPr>
        </p:nvSpPr>
        <p:spPr>
          <a:xfrm>
            <a:off x="914400"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5352"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5/11/2020</a:t>
            </a:fld>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3" name="Footer Placeholder 5"/>
          <p:cNvSpPr>
            <a:spLocks noGrp="1"/>
          </p:cNvSpPr>
          <p:nvPr>
            <p:ph type="ftr" sz="quarter" idx="3"/>
          </p:nvPr>
        </p:nvSpPr>
        <p:spPr>
          <a:xfrm>
            <a:off x="3302177" y="6356349"/>
            <a:ext cx="5587647" cy="365125"/>
          </a:xfrm>
        </p:spPr>
        <p:txBody>
          <a:bodyPr/>
          <a:lstStyle/>
          <a:p>
            <a:r>
              <a:rPr lang="en-US" dirty="0"/>
              <a:t>Minnesota Board on Aging </a:t>
            </a:r>
            <a:r>
              <a:rPr lang="en-US" dirty="0">
                <a:solidFill>
                  <a:schemeClr val="accent1"/>
                </a:solidFill>
              </a:rPr>
              <a:t>|</a:t>
            </a:r>
            <a:r>
              <a:rPr lang="en-US" dirty="0"/>
              <a:t> www.managing.net</a:t>
            </a: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plit - Light BG">
    <p:bg>
      <p:bgPr>
        <a:solidFill>
          <a:srgbClr val="E8E8E8"/>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5" name="Rectangle 14"/>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914400"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5352"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5/11/2020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 Light BG">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able Placeholder 9"/>
          <p:cNvSpPr>
            <a:spLocks noGrp="1"/>
          </p:cNvSpPr>
          <p:nvPr>
            <p:ph type="tbl" sz="quarter" idx="13"/>
          </p:nvPr>
        </p:nvSpPr>
        <p:spPr>
          <a:xfrm>
            <a:off x="914400" y="1554480"/>
            <a:ext cx="10360152" cy="4572000"/>
          </a:xfrm>
        </p:spPr>
        <p:txBody>
          <a:bodyPr/>
          <a:lstStyle/>
          <a:p>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5/11/2020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Image Dark Overlay - Dark">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6099048" cy="2743200"/>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5/11/2020</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Image Dark Overlay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8" name="Content Placeholder 2"/>
          <p:cNvSpPr>
            <a:spLocks noGrp="1"/>
          </p:cNvSpPr>
          <p:nvPr>
            <p:ph idx="1"/>
          </p:nvPr>
        </p:nvSpPr>
        <p:spPr>
          <a:xfrm>
            <a:off x="0" y="2609242"/>
            <a:ext cx="6099048" cy="2743200"/>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5/11/2020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914400" y="1188720"/>
            <a:ext cx="6217920"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sz="quarter" idx="13"/>
          </p:nvPr>
        </p:nvSpPr>
        <p:spPr>
          <a:xfrm>
            <a:off x="7434072" y="1188720"/>
            <a:ext cx="4754880" cy="5029200"/>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3" name="Content Placeholder 4"/>
          <p:cNvSpPr>
            <a:spLocks noGrp="1"/>
          </p:cNvSpPr>
          <p:nvPr>
            <p:ph sz="quarter" idx="10"/>
          </p:nvPr>
        </p:nvSpPr>
        <p:spPr>
          <a:xfrm>
            <a:off x="914399" y="1188720"/>
            <a:ext cx="6217920"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2"/>
          <p:cNvSpPr>
            <a:spLocks noGrp="1"/>
          </p:cNvSpPr>
          <p:nvPr>
            <p:ph type="pic" sz="quarter" idx="13"/>
          </p:nvPr>
        </p:nvSpPr>
        <p:spPr>
          <a:xfrm>
            <a:off x="7434072" y="1188720"/>
            <a:ext cx="4754880" cy="5029200"/>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 Gradient Ligh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914400" y="1188720"/>
            <a:ext cx="62179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sz="quarter" idx="13"/>
          </p:nvPr>
        </p:nvSpPr>
        <p:spPr>
          <a:xfrm>
            <a:off x="7434072" y="1188720"/>
            <a:ext cx="4754880" cy="5029200"/>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5/11/2020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Only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8" name="Date Placeholder 17"/>
          <p:cNvSpPr>
            <a:spLocks noGrp="1"/>
          </p:cNvSpPr>
          <p:nvPr>
            <p:ph type="dt" sz="half" idx="15"/>
          </p:nvPr>
        </p:nvSpPr>
        <p:spPr/>
        <p:txBody>
          <a:bodyPr/>
          <a:lstStyle/>
          <a:p>
            <a:fld id="{D7ED242C-24FB-43A0-BCB6-43756FC812F6}"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5257" y="298022"/>
            <a:ext cx="8621486" cy="3534809"/>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5/11/2020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5/11/2020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3 Up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5/11/2020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Horizontal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3" name="Date Placeholder 2"/>
          <p:cNvSpPr>
            <a:spLocks noGrp="1"/>
          </p:cNvSpPr>
          <p:nvPr>
            <p:ph type="dt" sz="half" idx="10"/>
          </p:nvPr>
        </p:nvSpPr>
        <p:spPr/>
        <p:txBody>
          <a:bodyPr/>
          <a:lstStyle/>
          <a:p>
            <a:fld id="{8DC79626-CE5A-4834-975C-E7305BA2E281}" type="datetime1">
              <a:rPr lang="en-US" smtClean="0"/>
              <a:t>5/11/2020</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Horizontal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5/11/2020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1"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Horizontal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3" name="Date Placeholder 2"/>
          <p:cNvSpPr>
            <a:spLocks noGrp="1"/>
          </p:cNvSpPr>
          <p:nvPr>
            <p:ph type="dt" sz="half" idx="10"/>
          </p:nvPr>
        </p:nvSpPr>
        <p:spPr/>
        <p:txBody>
          <a:bodyPr/>
          <a:lstStyle/>
          <a:p>
            <a:fld id="{7F519661-29C3-4FE0-9FC3-375A85A42C46}" type="datetime1">
              <a:rPr lang="en-US" smtClean="0"/>
              <a:t>5/11/2020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Horizontal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fld id="{0366E0EA-2D80-452F-9963-33FA7A36BC09}" type="datetime1">
              <a:rPr lang="en-US" smtClean="0"/>
              <a:t>5/11/2020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Dar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Whit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chemeClr val="bg1">
              <a:alpha val="87843"/>
            </a:schemeClr>
          </a:solidFill>
        </p:spPr>
        <p:txBody>
          <a:bodyPr>
            <a:normAutofit/>
          </a:bodyPr>
          <a:lstStyle>
            <a:lvl1pPr algn="ctr">
              <a:defRPr sz="3600">
                <a:solidFill>
                  <a:srgbClr val="003865"/>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358612302"/>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ogo Only Dark">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title" hasCustomPrompt="1"/>
          </p:nvPr>
        </p:nvSpPr>
        <p:spPr>
          <a:xfrm>
            <a:off x="0" y="4188562"/>
            <a:ext cx="12192000" cy="1197864"/>
          </a:xfrm>
          <a:solidFill>
            <a:srgbClr val="78BE21"/>
          </a:solidFill>
        </p:spPr>
        <p:txBody>
          <a:bodyPr/>
          <a:lstStyle>
            <a:lvl1pPr algn="ctr">
              <a:defRPr baseline="0"/>
            </a:lvl1pPr>
          </a:lstStyle>
          <a:p>
            <a:r>
              <a:rPr lang="en-US" dirty="0" smtClean="0"/>
              <a:t>Click to enter slideshow title</a:t>
            </a:r>
            <a:endParaRPr lang="en-US" dirty="0"/>
          </a:p>
        </p:txBody>
      </p:sp>
      <p:sp>
        <p:nvSpPr>
          <p:cNvPr id="9"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3" name="Date Placeholder 2"/>
          <p:cNvSpPr>
            <a:spLocks noGrp="1"/>
          </p:cNvSpPr>
          <p:nvPr>
            <p:ph type="dt" sz="half" idx="10"/>
          </p:nvPr>
        </p:nvSpPr>
        <p:spPr/>
        <p:txBody>
          <a:bodyPr/>
          <a:lstStyle/>
          <a:p>
            <a:fld id="{068C556E-7101-4471-A958-3911E20944AB}" type="datetime1">
              <a:rPr lang="en-US" smtClean="0"/>
              <a:t>5/11/2020</a:t>
            </a:fld>
            <a:endParaRPr lang="en-US" dirty="0"/>
          </a:p>
        </p:txBody>
      </p:sp>
      <p:sp>
        <p:nvSpPr>
          <p:cNvPr id="4" name="Footer Placeholder 3"/>
          <p:cNvSpPr>
            <a:spLocks noGrp="1"/>
          </p:cNvSpPr>
          <p:nvPr>
            <p:ph type="ftr" sz="quarter" idx="11"/>
          </p:nvPr>
        </p:nvSpPr>
        <p:spPr/>
        <p:txBody>
          <a:bodyPr/>
          <a:lstStyle/>
          <a:p>
            <a:r>
              <a:rPr lang="en-US" smtClean="0"/>
              <a:t>Minnesota Department of Human Services </a:t>
            </a:r>
            <a:r>
              <a:rPr lang="en-US" smtClean="0">
                <a:solidFill>
                  <a:schemeClr val="accent1"/>
                </a:solidFill>
              </a:rPr>
              <a:t>|</a:t>
            </a:r>
            <a:r>
              <a:rPr lang="en-US" smtClean="0"/>
              <a:t> mn.gov/dhs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474302"/>
            <a:ext cx="7620000" cy="3124200"/>
          </a:xfrm>
          <a:prstGeom prst="rect">
            <a:avLst/>
          </a:prstGeom>
        </p:spPr>
      </p:pic>
    </p:spTree>
    <p:extLst>
      <p:ext uri="{BB962C8B-B14F-4D97-AF65-F5344CB8AC3E}">
        <p14:creationId xmlns:p14="http://schemas.microsoft.com/office/powerpoint/2010/main" val="382737504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 Green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Solid - Light Gradient BG">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6" name="Date Placeholder 3"/>
          <p:cNvSpPr>
            <a:spLocks noGrp="1"/>
          </p:cNvSpPr>
          <p:nvPr>
            <p:ph type="dt" sz="half" idx="10"/>
          </p:nvPr>
        </p:nvSpPr>
        <p:spPr>
          <a:xfrm>
            <a:off x="914400" y="6356350"/>
            <a:ext cx="1371600" cy="365125"/>
          </a:xfrm>
        </p:spPr>
        <p:txBody>
          <a:bodyPr/>
          <a:lstStyle/>
          <a:p>
            <a:fld id="{9A198C9B-0587-4A1E-9E03-E4C9FE222F08}"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8" name="Slide Number Placeholder 5"/>
          <p:cNvSpPr>
            <a:spLocks noGrp="1"/>
          </p:cNvSpPr>
          <p:nvPr>
            <p:ph type="sldNum" sz="quarter" idx="12"/>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Solid - Dark BG">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 Capture Right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846320"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 Capture Right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14400" y="365760"/>
            <a:ext cx="3657600" cy="2743200"/>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914400" y="3200400"/>
            <a:ext cx="3657600" cy="283464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457200"/>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846320" y="1005840"/>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914400" y="6356350"/>
            <a:ext cx="1371600" cy="365125"/>
          </a:xfrm>
        </p:spPr>
        <p:txBody>
          <a:bodyPr/>
          <a:lstStyle/>
          <a:p>
            <a:fld id="{5D76A200-3168-4D33-A718-3974884CE863}"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1" name="Slide Number Placeholder 6"/>
          <p:cNvSpPr>
            <a:spLocks noGrp="1"/>
          </p:cNvSpPr>
          <p:nvPr>
            <p:ph type="sldNum" sz="quarter" idx="13"/>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 Capture Right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457200"/>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846320" y="1005840"/>
            <a:ext cx="9516215" cy="4850604"/>
          </a:xfrm>
        </p:spPr>
        <p:txBody>
          <a:bodyPr/>
          <a:lstStyle>
            <a:lvl1pPr>
              <a:defRPr/>
            </a:lvl1pPr>
          </a:lstStyle>
          <a:p>
            <a:r>
              <a:rPr lang="en-US" dirty="0" smtClean="0"/>
              <a:t>Click icon to insert screenshot</a:t>
            </a:r>
            <a:endParaRPr lang="en-US" dirty="0"/>
          </a:p>
        </p:txBody>
      </p:sp>
      <p:sp>
        <p:nvSpPr>
          <p:cNvPr id="12"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7"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2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 Capture Bottom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914400" y="1188720"/>
            <a:ext cx="10360152" cy="173736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 Capture Bottom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914400" y="1188720"/>
            <a:ext cx="10360152" cy="1737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 Capture Bottom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9" name="Text Placeholder 3"/>
          <p:cNvSpPr>
            <a:spLocks noGrp="1"/>
          </p:cNvSpPr>
          <p:nvPr>
            <p:ph type="body" sz="quarter" idx="13"/>
          </p:nvPr>
        </p:nvSpPr>
        <p:spPr>
          <a:xfrm>
            <a:off x="914400" y="1188720"/>
            <a:ext cx="10360152" cy="173736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8" name="Picture Placeholder 12" descr="Screenshot"/>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 Capture Display Right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7"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2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Photo Light">
    <p:spTree>
      <p:nvGrpSpPr>
        <p:cNvPr id="1" name=""/>
        <p:cNvGrpSpPr/>
        <p:nvPr/>
      </p:nvGrpSpPr>
      <p:grpSpPr>
        <a:xfrm>
          <a:off x="0" y="0"/>
          <a:ext cx="0" cy="0"/>
          <a:chOff x="0" y="0"/>
          <a:chExt cx="0" cy="0"/>
        </a:xfrm>
      </p:grpSpPr>
      <p:sp>
        <p:nvSpPr>
          <p:cNvPr id="7" name="Rectangle 6"/>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title" hasCustomPrompt="1"/>
          </p:nvPr>
        </p:nvSpPr>
        <p:spPr>
          <a:xfrm>
            <a:off x="3048" y="4186256"/>
            <a:ext cx="12188952" cy="1197864"/>
          </a:xfrm>
          <a:solidFill>
            <a:schemeClr val="tx1"/>
          </a:solidFill>
        </p:spPr>
        <p:txBody>
          <a:bodyPr/>
          <a:lstStyle>
            <a:lvl1pPr algn="ctr">
              <a:defRPr>
                <a:solidFill>
                  <a:schemeClr val="bg1"/>
                </a:solidFill>
              </a:defRPr>
            </a:lvl1pPr>
          </a:lstStyle>
          <a:p>
            <a:r>
              <a:rPr lang="en-US" dirty="0" smtClean="0"/>
              <a:t>Click to edit section title</a:t>
            </a:r>
            <a:endParaRPr lang="en-US" dirty="0"/>
          </a:p>
        </p:txBody>
      </p:sp>
      <p:sp>
        <p:nvSpPr>
          <p:cNvPr id="3" name="Date Placeholder 2"/>
          <p:cNvSpPr>
            <a:spLocks noGrp="1"/>
          </p:cNvSpPr>
          <p:nvPr>
            <p:ph type="dt" sz="half" idx="10"/>
          </p:nvPr>
        </p:nvSpPr>
        <p:spPr/>
        <p:txBody>
          <a:bodyPr/>
          <a:lstStyle/>
          <a:p>
            <a:fld id="{068C556E-7101-4471-A958-3911E20944AB}" type="datetime1">
              <a:rPr lang="en-US" smtClean="0"/>
              <a:t>5/11/2020</a:t>
            </a:fld>
            <a:endParaRPr lang="en-US" dirty="0"/>
          </a:p>
        </p:txBody>
      </p:sp>
      <p:sp>
        <p:nvSpPr>
          <p:cNvPr id="4" name="Footer Placeholder 3"/>
          <p:cNvSpPr>
            <a:spLocks noGrp="1"/>
          </p:cNvSpPr>
          <p:nvPr>
            <p:ph type="ftr" sz="quarter" idx="11"/>
          </p:nvPr>
        </p:nvSpPr>
        <p:spPr/>
        <p:txBody>
          <a:bodyPr/>
          <a:lstStyle/>
          <a:p>
            <a:r>
              <a:rPr lang="en-US" smtClean="0"/>
              <a:t>Minnesota Department of Human Services </a:t>
            </a:r>
            <a:r>
              <a:rPr lang="en-US" smtClean="0">
                <a:solidFill>
                  <a:schemeClr val="accent1"/>
                </a:solidFill>
              </a:rPr>
              <a:t>|</a:t>
            </a:r>
            <a:r>
              <a:rPr lang="en-US" smtClean="0"/>
              <a:t> mn.gov/dhs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
        <p:nvSpPr>
          <p:cNvPr id="8"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9" name="Text Placeholder 10"/>
          <p:cNvSpPr>
            <a:spLocks noGrp="1"/>
          </p:cNvSpPr>
          <p:nvPr>
            <p:ph type="body" sz="quarter" idx="14" hasCustomPrompt="1"/>
          </p:nvPr>
        </p:nvSpPr>
        <p:spPr>
          <a:xfrm>
            <a:off x="2802467" y="5548172"/>
            <a:ext cx="6587067" cy="649794"/>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000" t="18490" r="7524" b="22974"/>
          <a:stretch/>
        </p:blipFill>
        <p:spPr>
          <a:xfrm>
            <a:off x="7203294" y="259129"/>
            <a:ext cx="4942115" cy="1371601"/>
          </a:xfrm>
          <a:prstGeom prst="rect">
            <a:avLst/>
          </a:prstGeom>
        </p:spPr>
      </p:pic>
    </p:spTree>
    <p:extLst>
      <p:ext uri="{BB962C8B-B14F-4D97-AF65-F5344CB8AC3E}">
        <p14:creationId xmlns:p14="http://schemas.microsoft.com/office/powerpoint/2010/main" val="11416444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ngle Quote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3"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14"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15"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Quote - Black Gradient">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1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Quote - Light Gradient">
    <p:bg>
      <p:bgPr>
        <a:gradFill>
          <a:gsLst>
            <a:gs pos="100000">
              <a:srgbClr val="E8E8E8"/>
            </a:gs>
            <a:gs pos="3000">
              <a:schemeClr val="bg1"/>
            </a:gs>
            <a:gs pos="86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8"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6"/>
          <p:cNvSpPr>
            <a:spLocks noGrp="1"/>
          </p:cNvSpPr>
          <p:nvPr>
            <p:ph type="sldNum" sz="quarter" idx="14"/>
          </p:nvPr>
        </p:nvSpPr>
        <p:spPr>
          <a:xfrm>
            <a:off x="9891132" y="6356350"/>
            <a:ext cx="1462668" cy="365125"/>
          </a:xfrm>
        </p:spPr>
        <p:txBody>
          <a:bodyPr/>
          <a:lstStyle/>
          <a:p>
            <a:fld id="{48F63A3B-78C7-47BE-AE5E-E10140E04643}" type="slidenum">
              <a:rPr lang="en-US" smtClean="0"/>
              <a:t>‹#›</a:t>
            </a:fld>
            <a:endParaRPr lang="en-US" dirty="0"/>
          </a:p>
        </p:txBody>
      </p:sp>
      <p:sp>
        <p:nvSpPr>
          <p:cNvPr id="11"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3"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Tree>
    <p:extLst>
      <p:ext uri="{BB962C8B-B14F-4D97-AF65-F5344CB8AC3E}">
        <p14:creationId xmlns:p14="http://schemas.microsoft.com/office/powerpoint/2010/main" val="3251554720"/>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ox - Dark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914400" y="1554480"/>
            <a:ext cx="10360152" cy="3200400"/>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8"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6"/>
          <p:cNvSpPr>
            <a:spLocks noGrp="1"/>
          </p:cNvSpPr>
          <p:nvPr>
            <p:ph type="sldNum" sz="quarter" idx="14"/>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One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8" name="Date Placeholder 4"/>
          <p:cNvSpPr>
            <a:spLocks noGrp="1"/>
          </p:cNvSpPr>
          <p:nvPr>
            <p:ph type="dt" sz="half" idx="12"/>
          </p:nvPr>
        </p:nvSpPr>
        <p:spPr>
          <a:xfrm>
            <a:off x="914400" y="6356350"/>
            <a:ext cx="1371600" cy="365125"/>
          </a:xfrm>
        </p:spPr>
        <p:txBody>
          <a:bodyPr/>
          <a:lstStyle/>
          <a:p>
            <a:fld id="{5D76A200-3168-4D33-A718-3974884CE863}"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6"/>
          <p:cNvSpPr>
            <a:spLocks noGrp="1"/>
          </p:cNvSpPr>
          <p:nvPr>
            <p:ph type="sldNum" sz="quarter" idx="14"/>
          </p:nvPr>
        </p:nvSpPr>
        <p:spPr>
          <a:xfrm>
            <a:off x="9902952" y="6356350"/>
            <a:ext cx="1371600" cy="27432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Mu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14" name="Date Placeholder 4"/>
          <p:cNvSpPr>
            <a:spLocks noGrp="1"/>
          </p:cNvSpPr>
          <p:nvPr>
            <p:ph type="dt" sz="half" idx="12"/>
          </p:nvPr>
        </p:nvSpPr>
        <p:spPr>
          <a:xfrm>
            <a:off x="914400" y="6356350"/>
            <a:ext cx="1371600" cy="365125"/>
          </a:xfrm>
        </p:spPr>
        <p:txBody>
          <a:bodyPr/>
          <a:lstStyle/>
          <a:p>
            <a:fld id="{5D76A200-3168-4D33-A718-3974884CE863}" type="datetime1">
              <a:rPr lang="en-US" smtClean="0"/>
              <a:t>5/11/2020</a:t>
            </a:fld>
            <a:endParaRPr lang="en-US" dirty="0"/>
          </a:p>
        </p:txBody>
      </p:sp>
      <p:sp>
        <p:nvSpPr>
          <p:cNvPr id="15"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6" name="Slide Number Placeholder 6"/>
          <p:cNvSpPr>
            <a:spLocks noGrp="1"/>
          </p:cNvSpPr>
          <p:nvPr>
            <p:ph type="sldNum" sz="quarter" idx="16"/>
          </p:nvPr>
        </p:nvSpPr>
        <p:spPr>
          <a:xfrm>
            <a:off x="9902952" y="6356350"/>
            <a:ext cx="1371600" cy="27432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olid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4400" y="1280160"/>
            <a:ext cx="10360152" cy="1371600"/>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5/11/2020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Solid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280160"/>
            <a:ext cx="12192000" cy="1371600"/>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5/11/2020</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914400" y="1371600"/>
            <a:ext cx="10360152" cy="1371600"/>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8" name="Date Placeholder 4"/>
          <p:cNvSpPr>
            <a:spLocks noGrp="1"/>
          </p:cNvSpPr>
          <p:nvPr>
            <p:ph type="dt" sz="half" idx="12"/>
          </p:nvPr>
        </p:nvSpPr>
        <p:spPr>
          <a:xfrm>
            <a:off x="914400" y="6356350"/>
            <a:ext cx="1371600" cy="365125"/>
          </a:xfrm>
        </p:spPr>
        <p:txBody>
          <a:bodyPr/>
          <a:lstStyle/>
          <a:p>
            <a:fld id="{5D76A200-3168-4D33-A718-3974884CE863}" type="datetime1">
              <a:rPr lang="en-US" smtClean="0"/>
              <a:t>5/11/2020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0" name="Slide Number Placeholder 6"/>
          <p:cNvSpPr>
            <a:spLocks noGrp="1"/>
          </p:cNvSpPr>
          <p:nvPr>
            <p:ph type="sldNum" sz="quarter" idx="15"/>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Number - Image BG">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86400" y="457200"/>
            <a:ext cx="5029200" cy="502920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914400" y="0"/>
            <a:ext cx="4114800" cy="502920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13" name="Date Placeholder 4"/>
          <p:cNvSpPr>
            <a:spLocks noGrp="1"/>
          </p:cNvSpPr>
          <p:nvPr>
            <p:ph type="dt" sz="half" idx="12"/>
          </p:nvPr>
        </p:nvSpPr>
        <p:spPr>
          <a:xfrm>
            <a:off x="914400" y="6356350"/>
            <a:ext cx="1371600" cy="365125"/>
          </a:xfrm>
        </p:spPr>
        <p:txBody>
          <a:bodyPr/>
          <a:lstStyle/>
          <a:p>
            <a:fld id="{5D76A200-3168-4D33-A718-3974884CE863}" type="datetime1">
              <a:rPr lang="en-US" smtClean="0"/>
              <a:t>5/11/2020</a:t>
            </a:fld>
            <a:endParaRPr lang="en-US" dirty="0"/>
          </a:p>
        </p:txBody>
      </p:sp>
      <p:sp>
        <p:nvSpPr>
          <p:cNvPr id="14"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15" name="Slide Number Placeholder 6"/>
          <p:cNvSpPr>
            <a:spLocks noGrp="1"/>
          </p:cNvSpPr>
          <p:nvPr>
            <p:ph type="sldNum" sz="quarter" idx="16"/>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Photo Dark">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title" hasCustomPrompt="1"/>
          </p:nvPr>
        </p:nvSpPr>
        <p:spPr>
          <a:xfrm>
            <a:off x="3048" y="4186256"/>
            <a:ext cx="12188952" cy="1197864"/>
          </a:xfrm>
          <a:solidFill>
            <a:schemeClr val="accent2"/>
          </a:solidFill>
        </p:spPr>
        <p:txBody>
          <a:bodyPr/>
          <a:lstStyle>
            <a:lvl1pPr algn="ctr">
              <a:defRPr>
                <a:solidFill>
                  <a:schemeClr val="tx1"/>
                </a:solidFill>
              </a:defRPr>
            </a:lvl1pPr>
          </a:lstStyle>
          <a:p>
            <a:r>
              <a:rPr lang="en-US" dirty="0" smtClean="0"/>
              <a:t>Click to edit section title</a:t>
            </a:r>
            <a:endParaRPr lang="en-US" dirty="0"/>
          </a:p>
        </p:txBody>
      </p:sp>
      <p:sp>
        <p:nvSpPr>
          <p:cNvPr id="3" name="Date Placeholder 2"/>
          <p:cNvSpPr>
            <a:spLocks noGrp="1"/>
          </p:cNvSpPr>
          <p:nvPr>
            <p:ph type="dt" sz="half" idx="10"/>
          </p:nvPr>
        </p:nvSpPr>
        <p:spPr/>
        <p:txBody>
          <a:bodyPr/>
          <a:lstStyle/>
          <a:p>
            <a:fld id="{068C556E-7101-4471-A958-3911E20944AB}" type="datetime1">
              <a:rPr lang="en-US" smtClean="0"/>
              <a:t>5/11/2020</a:t>
            </a:fld>
            <a:endParaRPr lang="en-US" dirty="0"/>
          </a:p>
        </p:txBody>
      </p:sp>
      <p:sp>
        <p:nvSpPr>
          <p:cNvPr id="4" name="Footer Placeholder 3"/>
          <p:cNvSpPr>
            <a:spLocks noGrp="1"/>
          </p:cNvSpPr>
          <p:nvPr>
            <p:ph type="ftr" sz="quarter" idx="11"/>
          </p:nvPr>
        </p:nvSpPr>
        <p:spPr/>
        <p:txBody>
          <a:bodyPr/>
          <a:lstStyle/>
          <a:p>
            <a:r>
              <a:rPr lang="en-US" smtClean="0"/>
              <a:t>Minnesota Department of Human Services </a:t>
            </a:r>
            <a:r>
              <a:rPr lang="en-US" smtClean="0">
                <a:solidFill>
                  <a:schemeClr val="accent1"/>
                </a:solidFill>
              </a:rPr>
              <a:t>|</a:t>
            </a:r>
            <a:r>
              <a:rPr lang="en-US" smtClean="0"/>
              <a:t> mn.gov/dhs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
        <p:nvSpPr>
          <p:cNvPr id="8" name="Picture Placeholder 2"/>
          <p:cNvSpPr>
            <a:spLocks noGrp="1"/>
          </p:cNvSpPr>
          <p:nvPr>
            <p:ph type="pic" sz="quarter" idx="13" hasCustomPrompt="1"/>
          </p:nvPr>
        </p:nvSpPr>
        <p:spPr>
          <a:xfrm>
            <a:off x="0" y="1883890"/>
            <a:ext cx="12192000" cy="2298700"/>
          </a:xfrm>
        </p:spPr>
        <p:txBody>
          <a:bodyPr/>
          <a:lstStyle/>
          <a:p>
            <a:r>
              <a:rPr lang="en-US" dirty="0" smtClean="0"/>
              <a:t>Click Icon to add picture</a:t>
            </a:r>
            <a:endParaRPr lang="en-US" dirty="0"/>
          </a:p>
        </p:txBody>
      </p:sp>
      <p:sp>
        <p:nvSpPr>
          <p:cNvPr id="9" name="Text Placeholder 10"/>
          <p:cNvSpPr>
            <a:spLocks noGrp="1"/>
          </p:cNvSpPr>
          <p:nvPr>
            <p:ph type="body" sz="quarter" idx="14" hasCustomPrompt="1"/>
          </p:nvPr>
        </p:nvSpPr>
        <p:spPr>
          <a:xfrm>
            <a:off x="2802467" y="5548172"/>
            <a:ext cx="6587067" cy="649794"/>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0285" t="28456" r="10000" b="32519"/>
          <a:stretch/>
        </p:blipFill>
        <p:spPr>
          <a:xfrm>
            <a:off x="7576457" y="559126"/>
            <a:ext cx="4394024" cy="881954"/>
          </a:xfrm>
          <a:prstGeom prst="rect">
            <a:avLst/>
          </a:prstGeom>
        </p:spPr>
      </p:pic>
    </p:spTree>
    <p:extLst>
      <p:ext uri="{BB962C8B-B14F-4D97-AF65-F5344CB8AC3E}">
        <p14:creationId xmlns:p14="http://schemas.microsoft.com/office/powerpoint/2010/main" val="33109922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Number - Dark BG">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0" y="457200"/>
            <a:ext cx="5029200" cy="502920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914400" y="0"/>
            <a:ext cx="4114800" cy="502920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5/11/2020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s dark BG">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2"/>
          <p:cNvSpPr txBox="1">
            <a:spLocks/>
          </p:cNvSpPr>
          <p:nvPr userDrawn="1"/>
        </p:nvSpPr>
        <p:spPr>
          <a:xfrm>
            <a:off x="914400" y="2011680"/>
            <a:ext cx="10360152" cy="13716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r>
              <a:rPr lang="en-US" dirty="0" smtClean="0"/>
              <a:t>Thank you!</a:t>
            </a:r>
            <a:endParaRPr lang="en-US" dirty="0"/>
          </a:p>
        </p:txBody>
      </p:sp>
      <p:sp>
        <p:nvSpPr>
          <p:cNvPr id="12" name="Title 1"/>
          <p:cNvSpPr>
            <a:spLocks noGrp="1"/>
          </p:cNvSpPr>
          <p:nvPr>
            <p:ph type="title" idx="4294967295"/>
          </p:nvPr>
        </p:nvSpPr>
        <p:spPr>
          <a:xfrm>
            <a:off x="914400" y="186856"/>
            <a:ext cx="5486400" cy="1371600"/>
          </a:xfrm>
        </p:spPr>
        <p:txBody>
          <a:bodyPr/>
          <a:lstStyle/>
          <a:p>
            <a:endParaRPr lang="en-US" dirty="0"/>
          </a:p>
        </p:txBody>
      </p:sp>
      <p:sp>
        <p:nvSpPr>
          <p:cNvPr id="11" name="Text Placeholder 6"/>
          <p:cNvSpPr>
            <a:spLocks noGrp="1"/>
          </p:cNvSpPr>
          <p:nvPr>
            <p:ph type="body" sz="quarter" idx="13" hasCustomPrompt="1"/>
          </p:nvPr>
        </p:nvSpPr>
        <p:spPr>
          <a:xfrm>
            <a:off x="914400" y="3657600"/>
            <a:ext cx="10360152" cy="22860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5/11/2020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000" t="18490" r="7524" b="22974"/>
          <a:stretch/>
        </p:blipFill>
        <p:spPr>
          <a:xfrm>
            <a:off x="7203294" y="259129"/>
            <a:ext cx="4942115" cy="1371601"/>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s light BG">
    <p:bg>
      <p:bgPr>
        <a:solidFill>
          <a:srgbClr val="E8E8E8"/>
        </a:solidFill>
        <a:effectLst/>
      </p:bgPr>
    </p:bg>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914400" y="186856"/>
            <a:ext cx="5486400" cy="1371600"/>
          </a:xfrm>
        </p:spPr>
        <p:txBody>
          <a:bodyPr/>
          <a:lstStyle/>
          <a:p>
            <a:endParaRPr lang="en-US" dirty="0"/>
          </a:p>
        </p:txBody>
      </p:sp>
      <p:sp>
        <p:nvSpPr>
          <p:cNvPr id="10" name="Title 2"/>
          <p:cNvSpPr txBox="1">
            <a:spLocks/>
          </p:cNvSpPr>
          <p:nvPr userDrawn="1"/>
        </p:nvSpPr>
        <p:spPr>
          <a:xfrm>
            <a:off x="0" y="1651380"/>
            <a:ext cx="12192000" cy="1828800"/>
          </a:xfrm>
          <a:prstGeom prst="rect">
            <a:avLst/>
          </a:prstGeom>
          <a:solidFill>
            <a:srgbClr val="003865"/>
          </a:solidFill>
        </p:spPr>
        <p:txBody>
          <a:bodyPr vert="horz" lIns="91440" tIns="45720" rIns="91440" bIns="4572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914400" y="3657600"/>
            <a:ext cx="10360152" cy="2286000"/>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5/11/2020</a:t>
            </a:fld>
            <a:endParaRPr 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000" t="18490" r="7524" b="22974"/>
          <a:stretch/>
        </p:blipFill>
        <p:spPr>
          <a:xfrm>
            <a:off x="7203294" y="259129"/>
            <a:ext cx="4942115" cy="1371601"/>
          </a:xfrm>
          <a:prstGeom prst="rect">
            <a:avLst/>
          </a:prstGeom>
        </p:spPr>
      </p:pic>
      <p:sp>
        <p:nvSpPr>
          <p:cNvPr id="13" name="Footer Placeholder 5"/>
          <p:cNvSpPr>
            <a:spLocks noGrp="1"/>
          </p:cNvSpPr>
          <p:nvPr>
            <p:ph type="ftr" sz="quarter" idx="3"/>
          </p:nvPr>
        </p:nvSpPr>
        <p:spPr>
          <a:xfrm>
            <a:off x="3302177" y="6356349"/>
            <a:ext cx="5587647" cy="365125"/>
          </a:xfrm>
        </p:spPr>
        <p:txBody>
          <a:bodyPr/>
          <a:lstStyle/>
          <a:p>
            <a:r>
              <a:rPr lang="en-US" dirty="0"/>
              <a:t>Minnesota Board on Aging </a:t>
            </a:r>
            <a:r>
              <a:rPr lang="en-US" dirty="0">
                <a:solidFill>
                  <a:schemeClr val="accent1"/>
                </a:solidFill>
              </a:rPr>
              <a:t>|</a:t>
            </a:r>
            <a:r>
              <a:rPr lang="en-US" dirty="0"/>
              <a:t> www.managing.net</a:t>
            </a:r>
          </a:p>
        </p:txBody>
      </p:sp>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t>5/11/2020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Board on Aging </a:t>
            </a:r>
            <a:r>
              <a:rPr lang="en-US" dirty="0" smtClean="0">
                <a:solidFill>
                  <a:schemeClr val="accent1"/>
                </a:solidFill>
              </a:rPr>
              <a:t>|</a:t>
            </a:r>
            <a:r>
              <a:rPr lang="en-US" dirty="0" smtClean="0"/>
              <a:t> www.managing.net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347068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67_Custom Layout">
    <p:spTree>
      <p:nvGrpSpPr>
        <p:cNvPr id="1" name=""/>
        <p:cNvGrpSpPr/>
        <p:nvPr/>
      </p:nvGrpSpPr>
      <p:grpSpPr>
        <a:xfrm>
          <a:off x="0" y="0"/>
          <a:ext cx="0" cy="0"/>
          <a:chOff x="0" y="0"/>
          <a:chExt cx="0" cy="0"/>
        </a:xfrm>
      </p:grpSpPr>
      <p:sp>
        <p:nvSpPr>
          <p:cNvPr id="31" name="Picture Placeholder 5"/>
          <p:cNvSpPr>
            <a:spLocks noGrp="1"/>
          </p:cNvSpPr>
          <p:nvPr>
            <p:ph type="pic" sz="quarter" idx="19"/>
          </p:nvPr>
        </p:nvSpPr>
        <p:spPr>
          <a:xfrm>
            <a:off x="838200" y="1392772"/>
            <a:ext cx="2571643" cy="3768201"/>
          </a:xfrm>
          <a:solidFill>
            <a:schemeClr val="bg1">
              <a:lumMod val="85000"/>
              <a:alpha val="50000"/>
            </a:schemeClr>
          </a:solidFill>
        </p:spPr>
        <p:txBody>
          <a:bodyPr>
            <a:normAutofit/>
          </a:bodyPr>
          <a:lstStyle>
            <a:lvl1pPr>
              <a:defRPr sz="900"/>
            </a:lvl1pPr>
          </a:lstStyle>
          <a:p>
            <a:endParaRPr lang="en-US"/>
          </a:p>
        </p:txBody>
      </p:sp>
      <p:sp>
        <p:nvSpPr>
          <p:cNvPr id="6" name="Picture Placeholder 5"/>
          <p:cNvSpPr>
            <a:spLocks noGrp="1"/>
          </p:cNvSpPr>
          <p:nvPr>
            <p:ph type="pic" sz="quarter" idx="12"/>
          </p:nvPr>
        </p:nvSpPr>
        <p:spPr>
          <a:xfrm>
            <a:off x="838200" y="1"/>
            <a:ext cx="2571643" cy="1254458"/>
          </a:xfrm>
          <a:solidFill>
            <a:schemeClr val="bg1">
              <a:lumMod val="85000"/>
              <a:alpha val="50000"/>
            </a:schemeClr>
          </a:solidFill>
        </p:spPr>
        <p:txBody>
          <a:bodyPr>
            <a:normAutofit/>
          </a:bodyPr>
          <a:lstStyle>
            <a:lvl1pPr>
              <a:defRPr sz="900"/>
            </a:lvl1pPr>
          </a:lstStyle>
          <a:p>
            <a:endParaRPr lang="en-US"/>
          </a:p>
        </p:txBody>
      </p:sp>
      <p:sp>
        <p:nvSpPr>
          <p:cNvPr id="25" name="Picture Placeholder 5"/>
          <p:cNvSpPr>
            <a:spLocks noGrp="1"/>
          </p:cNvSpPr>
          <p:nvPr>
            <p:ph type="pic" sz="quarter" idx="13"/>
          </p:nvPr>
        </p:nvSpPr>
        <p:spPr>
          <a:xfrm>
            <a:off x="3518402" y="2"/>
            <a:ext cx="2541084" cy="2540279"/>
          </a:xfrm>
          <a:solidFill>
            <a:schemeClr val="bg1">
              <a:lumMod val="85000"/>
              <a:alpha val="50000"/>
            </a:schemeClr>
          </a:solidFill>
        </p:spPr>
        <p:txBody>
          <a:bodyPr>
            <a:normAutofit/>
          </a:bodyPr>
          <a:lstStyle>
            <a:lvl1pPr>
              <a:defRPr sz="900"/>
            </a:lvl1pPr>
          </a:lstStyle>
          <a:p>
            <a:endParaRPr lang="en-US"/>
          </a:p>
        </p:txBody>
      </p:sp>
      <p:sp>
        <p:nvSpPr>
          <p:cNvPr id="26" name="Picture Placeholder 5"/>
          <p:cNvSpPr>
            <a:spLocks noGrp="1"/>
          </p:cNvSpPr>
          <p:nvPr>
            <p:ph type="pic" sz="quarter" idx="14"/>
          </p:nvPr>
        </p:nvSpPr>
        <p:spPr>
          <a:xfrm>
            <a:off x="6175683" y="2"/>
            <a:ext cx="1246820" cy="2540279"/>
          </a:xfrm>
          <a:solidFill>
            <a:schemeClr val="bg1">
              <a:lumMod val="85000"/>
              <a:alpha val="50000"/>
            </a:schemeClr>
          </a:solidFill>
        </p:spPr>
        <p:txBody>
          <a:bodyPr>
            <a:normAutofit/>
          </a:bodyPr>
          <a:lstStyle>
            <a:lvl1pPr>
              <a:defRPr sz="900"/>
            </a:lvl1pPr>
          </a:lstStyle>
          <a:p>
            <a:endParaRPr lang="en-US"/>
          </a:p>
        </p:txBody>
      </p:sp>
      <p:sp>
        <p:nvSpPr>
          <p:cNvPr id="27" name="Picture Placeholder 5"/>
          <p:cNvSpPr>
            <a:spLocks noGrp="1"/>
          </p:cNvSpPr>
          <p:nvPr>
            <p:ph type="pic" sz="quarter" idx="15"/>
          </p:nvPr>
        </p:nvSpPr>
        <p:spPr>
          <a:xfrm>
            <a:off x="7504325" y="2"/>
            <a:ext cx="1246820" cy="2540279"/>
          </a:xfrm>
          <a:solidFill>
            <a:schemeClr val="bg1">
              <a:lumMod val="85000"/>
              <a:alpha val="50000"/>
            </a:schemeClr>
          </a:solidFill>
        </p:spPr>
        <p:txBody>
          <a:bodyPr>
            <a:normAutofit/>
          </a:bodyPr>
          <a:lstStyle>
            <a:lvl1pPr>
              <a:defRPr sz="900"/>
            </a:lvl1pPr>
          </a:lstStyle>
          <a:p>
            <a:endParaRPr lang="en-US"/>
          </a:p>
        </p:txBody>
      </p:sp>
      <p:sp>
        <p:nvSpPr>
          <p:cNvPr id="28" name="Picture Placeholder 5"/>
          <p:cNvSpPr>
            <a:spLocks noGrp="1"/>
          </p:cNvSpPr>
          <p:nvPr>
            <p:ph type="pic" sz="quarter" idx="16"/>
          </p:nvPr>
        </p:nvSpPr>
        <p:spPr>
          <a:xfrm>
            <a:off x="8844426" y="2"/>
            <a:ext cx="2544100" cy="2540279"/>
          </a:xfrm>
          <a:solidFill>
            <a:schemeClr val="bg1">
              <a:lumMod val="85000"/>
              <a:alpha val="50000"/>
            </a:schemeClr>
          </a:solidFill>
        </p:spPr>
        <p:txBody>
          <a:bodyPr>
            <a:normAutofit/>
          </a:bodyPr>
          <a:lstStyle>
            <a:lvl1pPr>
              <a:defRPr sz="900"/>
            </a:lvl1pPr>
          </a:lstStyle>
          <a:p>
            <a:endParaRPr lang="en-US"/>
          </a:p>
        </p:txBody>
      </p:sp>
      <p:sp>
        <p:nvSpPr>
          <p:cNvPr id="29" name="Picture Placeholder 5"/>
          <p:cNvSpPr>
            <a:spLocks noGrp="1"/>
          </p:cNvSpPr>
          <p:nvPr>
            <p:ph type="pic" sz="quarter" idx="17"/>
          </p:nvPr>
        </p:nvSpPr>
        <p:spPr>
          <a:xfrm>
            <a:off x="6168045" y="2620695"/>
            <a:ext cx="5220481" cy="2540279"/>
          </a:xfrm>
          <a:solidFill>
            <a:schemeClr val="bg1">
              <a:lumMod val="85000"/>
              <a:alpha val="50000"/>
            </a:schemeClr>
          </a:solidFill>
        </p:spPr>
        <p:txBody>
          <a:bodyPr>
            <a:normAutofit/>
          </a:bodyPr>
          <a:lstStyle>
            <a:lvl1pPr>
              <a:defRPr sz="900"/>
            </a:lvl1pPr>
          </a:lstStyle>
          <a:p>
            <a:endParaRPr lang="en-US"/>
          </a:p>
        </p:txBody>
      </p:sp>
      <p:sp>
        <p:nvSpPr>
          <p:cNvPr id="30" name="Picture Placeholder 5"/>
          <p:cNvSpPr>
            <a:spLocks noGrp="1"/>
          </p:cNvSpPr>
          <p:nvPr>
            <p:ph type="pic" sz="quarter" idx="18"/>
          </p:nvPr>
        </p:nvSpPr>
        <p:spPr>
          <a:xfrm>
            <a:off x="3518402" y="2620694"/>
            <a:ext cx="2541084" cy="2540279"/>
          </a:xfrm>
          <a:solidFill>
            <a:schemeClr val="bg1">
              <a:lumMod val="85000"/>
              <a:alpha val="50000"/>
            </a:schemeClr>
          </a:solidFill>
        </p:spPr>
        <p:txBody>
          <a:bodyPr>
            <a:normAutofit/>
          </a:bodyPr>
          <a:lstStyle>
            <a:lvl1pPr>
              <a:defRPr sz="900"/>
            </a:lvl1pPr>
          </a:lstStyle>
          <a:p>
            <a:endParaRPr lang="en-US"/>
          </a:p>
        </p:txBody>
      </p:sp>
      <p:cxnSp>
        <p:nvCxnSpPr>
          <p:cNvPr id="10" name="Straight Connector 9"/>
          <p:cNvCxnSpPr/>
          <p:nvPr userDrawn="1"/>
        </p:nvCxnSpPr>
        <p:spPr>
          <a:xfrm>
            <a:off x="838200" y="6403529"/>
            <a:ext cx="0" cy="31680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00" y="6300382"/>
            <a:ext cx="838200" cy="541921"/>
          </a:xfrm>
          <a:prstGeom prst="rect">
            <a:avLst/>
          </a:prstGeom>
        </p:spPr>
      </p:pic>
      <p:sp>
        <p:nvSpPr>
          <p:cNvPr id="12" name="TextBox 11"/>
          <p:cNvSpPr txBox="1"/>
          <p:nvPr userDrawn="1"/>
        </p:nvSpPr>
        <p:spPr>
          <a:xfrm>
            <a:off x="1134143" y="6408041"/>
            <a:ext cx="1963999" cy="307777"/>
          </a:xfrm>
          <a:prstGeom prst="rect">
            <a:avLst/>
          </a:prstGeom>
          <a:noFill/>
        </p:spPr>
        <p:txBody>
          <a:bodyPr wrap="none" rtlCol="0">
            <a:spAutoFit/>
          </a:bodyPr>
          <a:lstStyle/>
          <a:p>
            <a:pPr algn="ctr"/>
            <a:r>
              <a:rPr lang="en-US" sz="1400" b="0" i="0" dirty="0" smtClean="0">
                <a:latin typeface="Century Gothic" charset="0"/>
                <a:ea typeface="Century Gothic" charset="0"/>
                <a:cs typeface="Century Gothic" charset="0"/>
              </a:rPr>
              <a:t>LOOKING</a:t>
            </a:r>
            <a:r>
              <a:rPr lang="en-US" sz="1400" b="0" i="0" baseline="0" dirty="0" smtClean="0">
                <a:latin typeface="Century Gothic" charset="0"/>
                <a:ea typeface="Century Gothic" charset="0"/>
                <a:cs typeface="Century Gothic" charset="0"/>
              </a:rPr>
              <a:t> FORWARD</a:t>
            </a:r>
            <a:endParaRPr lang="en-US" sz="1400" b="0" i="0" dirty="0">
              <a:latin typeface="Century Gothic" charset="0"/>
              <a:ea typeface="Century Gothic" charset="0"/>
              <a:cs typeface="Century Gothic" charset="0"/>
            </a:endParaRPr>
          </a:p>
        </p:txBody>
      </p:sp>
    </p:spTree>
    <p:extLst>
      <p:ext uri="{BB962C8B-B14F-4D97-AF65-F5344CB8AC3E}">
        <p14:creationId xmlns:p14="http://schemas.microsoft.com/office/powerpoint/2010/main" val="608519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600"/>
                                        <p:tgtEl>
                                          <p:spTgt spid="2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750"/>
                                        <p:tgtEl>
                                          <p:spTgt spid="2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75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6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75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animBg="1"/>
      <p:bldP spid="25" grpId="0" animBg="1"/>
      <p:bldP spid="26" grpId="0" animBg="1"/>
      <p:bldP spid="27" grpId="0" animBg="1"/>
      <p:bldP spid="28" grpId="0" animBg="1"/>
      <p:bldP spid="29" grpId="0" animBg="1"/>
      <p:bldP spid="30" grpId="0" animBg="1"/>
    </p:bldLst>
  </p:timing>
  <p:extLst mod="1">
    <p:ext uri="{DCECCB84-F9BA-43D5-87BE-67443E8EF086}">
      <p15:sldGuideLst xmlns:p15="http://schemas.microsoft.com/office/powerpoint/2012/main">
        <p15:guide id="1"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4"/>
          <p:cNvSpPr>
            <a:spLocks noGrp="1"/>
          </p:cNvSpPr>
          <p:nvPr>
            <p:ph type="dt" sz="half" idx="10"/>
          </p:nvPr>
        </p:nvSpPr>
        <p:spPr bwMode="black"/>
        <p:txBody>
          <a:bodyPr/>
          <a:lstStyle/>
          <a:p>
            <a:fld id="{16CF22AB-E3DF-4851-B786-7CBAF037E12C}" type="datetime1">
              <a:rPr lang="en-US" smtClean="0"/>
              <a:t>5/11/2020</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33921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White BG">
    <p:spTree>
      <p:nvGrpSpPr>
        <p:cNvPr id="1" name=""/>
        <p:cNvGrpSpPr/>
        <p:nvPr/>
      </p:nvGrpSpPr>
      <p:grpSpPr>
        <a:xfrm>
          <a:off x="0" y="0"/>
          <a:ext cx="0" cy="0"/>
          <a:chOff x="0" y="0"/>
          <a:chExt cx="0" cy="0"/>
        </a:xfrm>
      </p:grpSpPr>
      <p:sp>
        <p:nvSpPr>
          <p:cNvPr id="7" name="Rectangle 6"/>
          <p:cNvSpPr/>
          <p:nvPr userDrawn="1"/>
        </p:nvSpPr>
        <p:spPr>
          <a:xfrm>
            <a:off x="-1524"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5/11/2020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7800" t="16886" r="2969" b="19325"/>
          <a:stretch/>
        </p:blipFill>
        <p:spPr>
          <a:xfrm>
            <a:off x="8665028" y="174171"/>
            <a:ext cx="3158517" cy="925773"/>
          </a:xfrm>
          <a:prstGeom prst="rect">
            <a:avLst/>
          </a:prstGeom>
        </p:spPr>
      </p:pic>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Light BG">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a:solidFill>
            <a:schemeClr val="bg1"/>
          </a:solidFill>
          <a:ln>
            <a:noFill/>
          </a:ln>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5/11/2020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olid -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463040" cy="365125"/>
          </a:xfrm>
        </p:spPr>
        <p:txBody>
          <a:bodyPr/>
          <a:lstStyle/>
          <a:p>
            <a:fld id="{66C283A4-7960-4BFD-B3A5-A2CC5BB2A473}"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1"/>
            <a:ext cx="10360152"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463040" cy="365125"/>
          </a:xfrm>
        </p:spPr>
        <p:txBody>
          <a:bodyPr/>
          <a:lstStyle>
            <a:lvl1pPr>
              <a:defRPr>
                <a:solidFill>
                  <a:schemeClr val="bg1"/>
                </a:solidFill>
              </a:defRPr>
            </a:lvl1pPr>
          </a:lstStyle>
          <a:p>
            <a:fld id="{F4B91AA0-3BA7-4036-A3DA-317C6C4FFA29}" type="datetime1">
              <a:rPr lang="en-US" smtClean="0"/>
              <a:t>5/11/2020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Minnesota Department of Human Services </a:t>
            </a:r>
            <a:r>
              <a:rPr lang="en-US" dirty="0" smtClean="0">
                <a:solidFill>
                  <a:srgbClr val="78BE21"/>
                </a:solidFill>
              </a:rPr>
              <a:t>|</a:t>
            </a:r>
            <a:r>
              <a:rPr lang="en-US" dirty="0" smtClean="0"/>
              <a:t> mn.gov/</a:t>
            </a:r>
            <a:r>
              <a:rPr lang="en-US" dirty="0" err="1" smtClean="0"/>
              <a:t>dhs</a:t>
            </a:r>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82880"/>
            <a:ext cx="10360152"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188720"/>
            <a:ext cx="10360152" cy="5029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5/11/2020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6"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7" r:id="rId1"/>
    <p:sldLayoutId id="2147483799" r:id="rId2"/>
    <p:sldLayoutId id="2147483821" r:id="rId3"/>
    <p:sldLayoutId id="2147483822" r:id="rId4"/>
    <p:sldLayoutId id="2147483823" r:id="rId5"/>
    <p:sldLayoutId id="2147483712" r:id="rId6"/>
    <p:sldLayoutId id="2147483789" r:id="rId7"/>
    <p:sldLayoutId id="2147483780" r:id="rId8"/>
    <p:sldLayoutId id="2147483773" r:id="rId9"/>
    <p:sldLayoutId id="2147483800" r:id="rId10"/>
    <p:sldLayoutId id="2147483688" r:id="rId11"/>
    <p:sldLayoutId id="2147483790" r:id="rId12"/>
    <p:sldLayoutId id="2147483714" r:id="rId13"/>
    <p:sldLayoutId id="2147483795" r:id="rId14"/>
    <p:sldLayoutId id="2147483738" r:id="rId15"/>
    <p:sldLayoutId id="2147483739" r:id="rId16"/>
    <p:sldLayoutId id="2147483801" r:id="rId17"/>
    <p:sldLayoutId id="2147483802" r:id="rId18"/>
    <p:sldLayoutId id="2147483803" r:id="rId19"/>
    <p:sldLayoutId id="2147483744" r:id="rId20"/>
    <p:sldLayoutId id="2147483772" r:id="rId21"/>
    <p:sldLayoutId id="2147483793" r:id="rId22"/>
    <p:sldLayoutId id="2147483767" r:id="rId23"/>
    <p:sldLayoutId id="2147483769" r:id="rId24"/>
    <p:sldLayoutId id="2147483771" r:id="rId25"/>
    <p:sldLayoutId id="2147483770" r:id="rId26"/>
    <p:sldLayoutId id="2147483732" r:id="rId27"/>
    <p:sldLayoutId id="2147483820" r:id="rId28"/>
    <p:sldLayoutId id="2147483794" r:id="rId29"/>
    <p:sldLayoutId id="2147483733" r:id="rId30"/>
    <p:sldLayoutId id="2147483747" r:id="rId31"/>
    <p:sldLayoutId id="2147483818" r:id="rId32"/>
    <p:sldLayoutId id="2147483805" r:id="rId33"/>
    <p:sldLayoutId id="2147483750" r:id="rId34"/>
    <p:sldLayoutId id="2147483809" r:id="rId35"/>
    <p:sldLayoutId id="2147483806" r:id="rId36"/>
    <p:sldLayoutId id="2147483765" r:id="rId37"/>
    <p:sldLayoutId id="2147483808" r:id="rId38"/>
    <p:sldLayoutId id="2147483781" r:id="rId39"/>
    <p:sldLayoutId id="2147483807" r:id="rId40"/>
    <p:sldLayoutId id="2147483819" r:id="rId41"/>
    <p:sldLayoutId id="2147483824" r:id="rId42"/>
    <p:sldLayoutId id="2147483759" r:id="rId43"/>
    <p:sldLayoutId id="2147483754" r:id="rId44"/>
    <p:sldLayoutId id="2147483755" r:id="rId45"/>
    <p:sldLayoutId id="2147483753" r:id="rId46"/>
    <p:sldLayoutId id="2147483763" r:id="rId47"/>
    <p:sldLayoutId id="2147483762" r:id="rId48"/>
    <p:sldLayoutId id="2147483758" r:id="rId49"/>
    <p:sldLayoutId id="2147483756" r:id="rId50"/>
    <p:sldLayoutId id="2147483798" r:id="rId51"/>
    <p:sldLayoutId id="2147483797" r:id="rId52"/>
    <p:sldLayoutId id="2147483825" r:id="rId53"/>
    <p:sldLayoutId id="2147483829" r:id="rId54"/>
    <p:sldLayoutId id="2147483830" r:id="rId5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hyperlink" Target="http://www.minnesotahelp.info/" TargetMode="External"/><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www.seniorlinkageline.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hyperlink" Target="https://mn.gov/dhs/age-friendly-m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96640"/>
            <a:ext cx="12192000" cy="1791147"/>
          </a:xfrm>
        </p:spPr>
        <p:txBody>
          <a:bodyPr>
            <a:normAutofit/>
          </a:bodyPr>
          <a:lstStyle/>
          <a:p>
            <a:r>
              <a:rPr lang="en-US" dirty="0"/>
              <a:t>Older Americans Act, State Programs and MN’s Aging Network:  Leveraging Strengths During Pandemic</a:t>
            </a:r>
            <a:br>
              <a:rPr lang="en-US" dirty="0"/>
            </a:br>
            <a:endParaRPr lang="en-US" dirty="0"/>
          </a:p>
        </p:txBody>
      </p:sp>
      <p:sp>
        <p:nvSpPr>
          <p:cNvPr id="3" name="Text Placeholder 2"/>
          <p:cNvSpPr>
            <a:spLocks noGrp="1"/>
          </p:cNvSpPr>
          <p:nvPr>
            <p:ph type="body" sz="quarter" idx="14"/>
          </p:nvPr>
        </p:nvSpPr>
        <p:spPr>
          <a:xfrm>
            <a:off x="2802467" y="5502087"/>
            <a:ext cx="6544733" cy="1160159"/>
          </a:xfrm>
        </p:spPr>
        <p:txBody>
          <a:bodyPr>
            <a:normAutofit fontScale="85000" lnSpcReduction="20000"/>
          </a:bodyPr>
          <a:lstStyle/>
          <a:p>
            <a:r>
              <a:rPr lang="en-US" sz="2000" dirty="0" smtClean="0"/>
              <a:t>Reena Shetty| Staff </a:t>
            </a:r>
            <a:r>
              <a:rPr lang="en-US" sz="2000" dirty="0"/>
              <a:t>| </a:t>
            </a:r>
            <a:r>
              <a:rPr lang="en-US" sz="2000" dirty="0" smtClean="0"/>
              <a:t>Minnesota Board on Aging</a:t>
            </a:r>
          </a:p>
          <a:p>
            <a:r>
              <a:rPr lang="en-US" sz="2000" dirty="0" smtClean="0"/>
              <a:t>Kjersta </a:t>
            </a:r>
            <a:r>
              <a:rPr lang="en-US" sz="2000" dirty="0"/>
              <a:t>Meium | Staff | Minnesota Board on </a:t>
            </a:r>
            <a:r>
              <a:rPr lang="en-US" sz="2000" dirty="0" smtClean="0"/>
              <a:t>Aging</a:t>
            </a:r>
          </a:p>
          <a:p>
            <a:r>
              <a:rPr lang="en-US" sz="2000" dirty="0" smtClean="0"/>
              <a:t>Mike Saindon </a:t>
            </a:r>
            <a:r>
              <a:rPr lang="en-US" sz="2000" dirty="0"/>
              <a:t>| Staff | Minnesota </a:t>
            </a:r>
            <a:r>
              <a:rPr lang="en-US" sz="2000" dirty="0" smtClean="0"/>
              <a:t>Department of Human Services</a:t>
            </a:r>
            <a:endParaRPr lang="en-US" sz="2000" dirty="0"/>
          </a:p>
          <a:p>
            <a:endParaRPr lang="en-US" dirty="0"/>
          </a:p>
          <a:p>
            <a:endParaRPr lang="en-US" dirty="0" smtClean="0"/>
          </a:p>
          <a:p>
            <a:endParaRPr lang="en-US" dirty="0"/>
          </a:p>
          <a:p>
            <a:endParaRPr lang="en-US" dirty="0"/>
          </a:p>
        </p:txBody>
      </p:sp>
      <p:sp>
        <p:nvSpPr>
          <p:cNvPr id="4" name="Date Placeholder 3"/>
          <p:cNvSpPr>
            <a:spLocks noGrp="1"/>
          </p:cNvSpPr>
          <p:nvPr>
            <p:ph type="dt" sz="half" idx="15"/>
          </p:nvPr>
        </p:nvSpPr>
        <p:spPr/>
        <p:txBody>
          <a:bodyPr/>
          <a:lstStyle/>
          <a:p>
            <a:fld id="{D7ED242C-24FB-43A0-BCB6-43756FC812F6}" type="datetime1">
              <a:rPr lang="en-US" smtClean="0"/>
              <a:t>5/11/2020</a:t>
            </a:fld>
            <a:endParaRPr lang="en-US" dirty="0"/>
          </a:p>
        </p:txBody>
      </p:sp>
      <p:sp>
        <p:nvSpPr>
          <p:cNvPr id="6" name="Slide Number Placeholder 5"/>
          <p:cNvSpPr>
            <a:spLocks noGrp="1"/>
          </p:cNvSpPr>
          <p:nvPr>
            <p:ph type="sldNum" sz="quarter" idx="16"/>
          </p:nvPr>
        </p:nvSpPr>
        <p:spPr/>
        <p:txBody>
          <a:bodyPr/>
          <a:lstStyle/>
          <a:p>
            <a:fld id="{48F63A3B-78C7-47BE-AE5E-E10140E04643}" type="slidenum">
              <a:rPr lang="en-US" smtClean="0"/>
              <a:pPr/>
              <a:t>1</a:t>
            </a:fld>
            <a:endParaRPr lang="en-US" dirty="0"/>
          </a:p>
        </p:txBody>
      </p:sp>
    </p:spTree>
    <p:extLst>
      <p:ext uri="{BB962C8B-B14F-4D97-AF65-F5344CB8AC3E}">
        <p14:creationId xmlns:p14="http://schemas.microsoft.com/office/powerpoint/2010/main" val="2395202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5792"/>
            <a:ext cx="12192000" cy="721993"/>
          </a:xfrm>
          <a:prstGeom prst="rect">
            <a:avLst/>
          </a:prstGeom>
          <a:noFill/>
        </p:spPr>
        <p:txBody>
          <a:bodyPr vert="horz" wrap="square" lIns="0" tIns="105410" rIns="0" bIns="0" rtlCol="0" anchor="ctr">
            <a:spAutoFit/>
          </a:bodyPr>
          <a:lstStyle/>
          <a:p>
            <a:pPr marL="472440" algn="ctr">
              <a:lnSpc>
                <a:spcPct val="100000"/>
              </a:lnSpc>
              <a:spcBef>
                <a:spcPts val="830"/>
              </a:spcBef>
            </a:pPr>
            <a:r>
              <a:rPr lang="en-US" sz="4000" dirty="0"/>
              <a:t>Older Americans Act (OAA</a:t>
            </a:r>
            <a:r>
              <a:rPr lang="en-US" sz="4000" dirty="0" smtClean="0"/>
              <a:t>): </a:t>
            </a:r>
            <a:r>
              <a:rPr sz="4000" spc="-80" dirty="0" smtClean="0">
                <a:latin typeface="Tw Cen MT"/>
                <a:cs typeface="Tw Cen MT"/>
              </a:rPr>
              <a:t>Key </a:t>
            </a:r>
            <a:r>
              <a:rPr sz="4000" spc="-15" dirty="0">
                <a:latin typeface="Tw Cen MT"/>
                <a:cs typeface="Tw Cen MT"/>
              </a:rPr>
              <a:t>Programs </a:t>
            </a:r>
            <a:r>
              <a:rPr sz="4000" dirty="0">
                <a:latin typeface="Tw Cen MT"/>
                <a:cs typeface="Tw Cen MT"/>
              </a:rPr>
              <a:t>&amp;</a:t>
            </a:r>
            <a:r>
              <a:rPr sz="4000" spc="35" dirty="0">
                <a:latin typeface="Tw Cen MT"/>
                <a:cs typeface="Tw Cen MT"/>
              </a:rPr>
              <a:t> </a:t>
            </a:r>
            <a:r>
              <a:rPr sz="4000" spc="25" dirty="0">
                <a:latin typeface="Tw Cen MT"/>
                <a:cs typeface="Tw Cen MT"/>
              </a:rPr>
              <a:t>Services</a:t>
            </a:r>
            <a:endParaRPr sz="4000" dirty="0">
              <a:latin typeface="Tw Cen MT"/>
              <a:cs typeface="Tw Cen MT"/>
            </a:endParaRPr>
          </a:p>
        </p:txBody>
      </p:sp>
      <p:sp>
        <p:nvSpPr>
          <p:cNvPr id="3" name="object 3"/>
          <p:cNvSpPr txBox="1"/>
          <p:nvPr/>
        </p:nvSpPr>
        <p:spPr>
          <a:xfrm>
            <a:off x="1907541" y="1511250"/>
            <a:ext cx="8155305" cy="3998531"/>
          </a:xfrm>
          <a:prstGeom prst="rect">
            <a:avLst/>
          </a:prstGeom>
        </p:spPr>
        <p:txBody>
          <a:bodyPr vert="horz" wrap="square" lIns="0" tIns="132080" rIns="0" bIns="0" rtlCol="0">
            <a:spAutoFit/>
          </a:bodyPr>
          <a:lstStyle/>
          <a:p>
            <a:pPr marL="332740" marR="407670" indent="-320040">
              <a:lnSpc>
                <a:spcPct val="70100"/>
              </a:lnSpc>
              <a:spcBef>
                <a:spcPts val="1040"/>
              </a:spcBef>
              <a:buClr>
                <a:srgbClr val="DD8046"/>
              </a:buClr>
              <a:buSzPct val="59615"/>
              <a:buFont typeface="Wingdings"/>
              <a:buChar char=""/>
              <a:tabLst>
                <a:tab pos="332105" algn="l"/>
                <a:tab pos="332740" algn="l"/>
              </a:tabLst>
            </a:pPr>
            <a:r>
              <a:rPr sz="2600" u="heavy" dirty="0">
                <a:solidFill>
                  <a:schemeClr val="tx2"/>
                </a:solidFill>
                <a:uFill>
                  <a:solidFill>
                    <a:srgbClr val="000000"/>
                  </a:solidFill>
                </a:uFill>
                <a:cs typeface="Tw Cen MT"/>
              </a:rPr>
              <a:t>Access </a:t>
            </a:r>
            <a:r>
              <a:rPr sz="2600" u="heavy" spc="15" dirty="0">
                <a:solidFill>
                  <a:schemeClr val="tx2"/>
                </a:solidFill>
                <a:uFill>
                  <a:solidFill>
                    <a:srgbClr val="000000"/>
                  </a:solidFill>
                </a:uFill>
                <a:cs typeface="Tw Cen MT"/>
              </a:rPr>
              <a:t>Services</a:t>
            </a:r>
            <a:r>
              <a:rPr sz="2600" spc="15" dirty="0">
                <a:solidFill>
                  <a:schemeClr val="tx2"/>
                </a:solidFill>
                <a:cs typeface="Tw Cen MT"/>
              </a:rPr>
              <a:t> </a:t>
            </a:r>
            <a:r>
              <a:rPr sz="2600" dirty="0">
                <a:cs typeface="Tw Cen MT"/>
              </a:rPr>
              <a:t>– </a:t>
            </a:r>
            <a:r>
              <a:rPr lang="en-US" sz="2600" dirty="0">
                <a:cs typeface="Tw Cen MT"/>
              </a:rPr>
              <a:t>Senior </a:t>
            </a:r>
            <a:r>
              <a:rPr lang="en-US" sz="2600" dirty="0" err="1">
                <a:cs typeface="Tw Cen MT"/>
              </a:rPr>
              <a:t>LinkAge</a:t>
            </a:r>
            <a:r>
              <a:rPr lang="en-US" sz="2600" dirty="0">
                <a:cs typeface="Tw Cen MT"/>
              </a:rPr>
              <a:t> Line®, </a:t>
            </a:r>
            <a:r>
              <a:rPr sz="2600" dirty="0" smtClean="0">
                <a:cs typeface="Tw Cen MT"/>
              </a:rPr>
              <a:t>Information </a:t>
            </a:r>
            <a:r>
              <a:rPr sz="2600" dirty="0">
                <a:cs typeface="Tw Cen MT"/>
              </a:rPr>
              <a:t>&amp; </a:t>
            </a:r>
            <a:r>
              <a:rPr lang="en-US" sz="2600" dirty="0" smtClean="0">
                <a:cs typeface="Tw Cen MT"/>
              </a:rPr>
              <a:t>Assistance, </a:t>
            </a:r>
            <a:r>
              <a:rPr sz="2600" spc="-10" dirty="0" smtClean="0">
                <a:cs typeface="Tw Cen MT"/>
              </a:rPr>
              <a:t>Referral</a:t>
            </a:r>
            <a:r>
              <a:rPr lang="en-US" sz="2600" spc="-10" dirty="0">
                <a:cs typeface="Tw Cen MT"/>
              </a:rPr>
              <a:t> </a:t>
            </a:r>
            <a:r>
              <a:rPr lang="en-US" sz="2600" spc="-10" dirty="0" smtClean="0">
                <a:cs typeface="Tw Cen MT"/>
              </a:rPr>
              <a:t>&amp; </a:t>
            </a:r>
            <a:r>
              <a:rPr sz="2600" spc="-200" dirty="0" smtClean="0">
                <a:cs typeface="Tw Cen MT"/>
              </a:rPr>
              <a:t> </a:t>
            </a:r>
            <a:r>
              <a:rPr sz="2600" spc="10" dirty="0" smtClean="0">
                <a:cs typeface="Tw Cen MT"/>
              </a:rPr>
              <a:t>Outreach  </a:t>
            </a:r>
            <a:endParaRPr lang="en-US" sz="2600" spc="10" dirty="0" smtClean="0">
              <a:cs typeface="Tw Cen MT"/>
            </a:endParaRPr>
          </a:p>
          <a:p>
            <a:pPr marL="332740" marR="407670" indent="-320040">
              <a:lnSpc>
                <a:spcPct val="70100"/>
              </a:lnSpc>
              <a:spcBef>
                <a:spcPts val="1040"/>
              </a:spcBef>
              <a:buClr>
                <a:srgbClr val="DD8046"/>
              </a:buClr>
              <a:buSzPct val="59615"/>
              <a:buFont typeface="Wingdings"/>
              <a:buChar char=""/>
              <a:tabLst>
                <a:tab pos="332105" algn="l"/>
                <a:tab pos="332740" algn="l"/>
              </a:tabLst>
            </a:pPr>
            <a:r>
              <a:rPr lang="en-US" sz="2600" u="sng" spc="10" dirty="0">
                <a:solidFill>
                  <a:schemeClr val="tx2"/>
                </a:solidFill>
                <a:cs typeface="Tw Cen MT"/>
              </a:rPr>
              <a:t>Supportive Services </a:t>
            </a:r>
            <a:r>
              <a:rPr lang="en-US" sz="2600" spc="10" dirty="0">
                <a:cs typeface="Tw Cen MT"/>
              </a:rPr>
              <a:t>–Chore Assistance,  Homemaker services, Home Modifications, Assisted Transportation, Legal Assistance, etc.</a:t>
            </a:r>
          </a:p>
          <a:p>
            <a:pPr marL="332740" marR="407670" indent="-320040">
              <a:lnSpc>
                <a:spcPct val="70100"/>
              </a:lnSpc>
              <a:spcBef>
                <a:spcPts val="1040"/>
              </a:spcBef>
              <a:buClr>
                <a:srgbClr val="DD8046"/>
              </a:buClr>
              <a:buSzPct val="59615"/>
              <a:buFont typeface="Wingdings"/>
              <a:buChar char=""/>
              <a:tabLst>
                <a:tab pos="332105" algn="l"/>
                <a:tab pos="332740" algn="l"/>
              </a:tabLst>
            </a:pPr>
            <a:endParaRPr sz="2300" dirty="0">
              <a:cs typeface="Times New Roman"/>
            </a:endParaRPr>
          </a:p>
          <a:p>
            <a:pPr marL="332740" marR="471170" indent="-320040">
              <a:lnSpc>
                <a:spcPct val="70000"/>
              </a:lnSpc>
              <a:buClr>
                <a:srgbClr val="DD8046"/>
              </a:buClr>
              <a:buSzPct val="59615"/>
              <a:buFont typeface="Wingdings"/>
              <a:buChar char=""/>
              <a:tabLst>
                <a:tab pos="332105" algn="l"/>
                <a:tab pos="332740" algn="l"/>
              </a:tabLst>
            </a:pPr>
            <a:r>
              <a:rPr sz="2600" u="heavy" dirty="0">
                <a:solidFill>
                  <a:schemeClr val="tx2"/>
                </a:solidFill>
                <a:uFill>
                  <a:solidFill>
                    <a:srgbClr val="000000"/>
                  </a:solidFill>
                </a:uFill>
                <a:cs typeface="Tw Cen MT"/>
              </a:rPr>
              <a:t>Nutrition </a:t>
            </a:r>
            <a:r>
              <a:rPr sz="2600" u="heavy" spc="15" dirty="0">
                <a:solidFill>
                  <a:schemeClr val="tx2"/>
                </a:solidFill>
                <a:uFill>
                  <a:solidFill>
                    <a:srgbClr val="000000"/>
                  </a:solidFill>
                </a:uFill>
                <a:cs typeface="Tw Cen MT"/>
              </a:rPr>
              <a:t>Services</a:t>
            </a:r>
            <a:r>
              <a:rPr sz="2600" spc="15" dirty="0">
                <a:solidFill>
                  <a:schemeClr val="tx2"/>
                </a:solidFill>
                <a:cs typeface="Tw Cen MT"/>
              </a:rPr>
              <a:t> </a:t>
            </a:r>
            <a:r>
              <a:rPr sz="2600" dirty="0">
                <a:cs typeface="Tw Cen MT"/>
              </a:rPr>
              <a:t>– </a:t>
            </a:r>
            <a:r>
              <a:rPr sz="2600" spc="-5" dirty="0">
                <a:cs typeface="Tw Cen MT"/>
              </a:rPr>
              <a:t>Congregate </a:t>
            </a:r>
            <a:r>
              <a:rPr lang="en-US" sz="2600" spc="-10" dirty="0" smtClean="0">
                <a:cs typeface="Tw Cen MT"/>
              </a:rPr>
              <a:t>&amp; </a:t>
            </a:r>
            <a:r>
              <a:rPr sz="2600" dirty="0" smtClean="0">
                <a:cs typeface="Tw Cen MT"/>
              </a:rPr>
              <a:t>Home</a:t>
            </a:r>
            <a:r>
              <a:rPr sz="2600" spc="-150" dirty="0" smtClean="0">
                <a:cs typeface="Tw Cen MT"/>
              </a:rPr>
              <a:t> </a:t>
            </a:r>
            <a:r>
              <a:rPr sz="2600" spc="-5" dirty="0">
                <a:cs typeface="Tw Cen MT"/>
              </a:rPr>
              <a:t>Delivered  </a:t>
            </a:r>
            <a:r>
              <a:rPr sz="2600" spc="-10" dirty="0" smtClean="0">
                <a:cs typeface="Tw Cen MT"/>
              </a:rPr>
              <a:t>Meals </a:t>
            </a:r>
            <a:endParaRPr lang="en-US" sz="2600" spc="-10" dirty="0" smtClean="0">
              <a:cs typeface="Tw Cen MT"/>
            </a:endParaRPr>
          </a:p>
          <a:p>
            <a:pPr marL="332740" marR="471170" indent="-320040">
              <a:lnSpc>
                <a:spcPct val="70000"/>
              </a:lnSpc>
              <a:buClr>
                <a:srgbClr val="DD8046"/>
              </a:buClr>
              <a:buSzPct val="59615"/>
              <a:buFont typeface="Wingdings"/>
              <a:buChar char=""/>
              <a:tabLst>
                <a:tab pos="332105" algn="l"/>
                <a:tab pos="332740" algn="l"/>
              </a:tabLst>
            </a:pPr>
            <a:endParaRPr lang="en-US" sz="2600" u="heavy" spc="-10" dirty="0">
              <a:uFill>
                <a:solidFill>
                  <a:srgbClr val="000000"/>
                </a:solidFill>
              </a:uFill>
              <a:cs typeface="Tw Cen MT"/>
            </a:endParaRPr>
          </a:p>
          <a:p>
            <a:pPr marL="332740" marR="126364" indent="-320040">
              <a:lnSpc>
                <a:spcPct val="70000"/>
              </a:lnSpc>
              <a:buClr>
                <a:srgbClr val="DD8046"/>
              </a:buClr>
              <a:buSzPct val="59615"/>
              <a:buFont typeface="Wingdings"/>
              <a:buChar char=""/>
              <a:tabLst>
                <a:tab pos="332105" algn="l"/>
                <a:tab pos="332740" algn="l"/>
              </a:tabLst>
            </a:pPr>
            <a:r>
              <a:rPr sz="2600" u="heavy" dirty="0" smtClean="0">
                <a:solidFill>
                  <a:schemeClr val="tx2"/>
                </a:solidFill>
                <a:uFill>
                  <a:solidFill>
                    <a:srgbClr val="000000"/>
                  </a:solidFill>
                </a:uFill>
                <a:cs typeface="Tw Cen MT"/>
              </a:rPr>
              <a:t>Health </a:t>
            </a:r>
            <a:r>
              <a:rPr sz="2600" u="heavy" spc="-5" dirty="0">
                <a:solidFill>
                  <a:schemeClr val="tx2"/>
                </a:solidFill>
                <a:uFill>
                  <a:solidFill>
                    <a:srgbClr val="000000"/>
                  </a:solidFill>
                </a:uFill>
                <a:cs typeface="Tw Cen MT"/>
              </a:rPr>
              <a:t>Promotion/Disease Prevention</a:t>
            </a:r>
            <a:r>
              <a:rPr sz="2600" spc="-5" dirty="0">
                <a:cs typeface="Tw Cen MT"/>
              </a:rPr>
              <a:t>—Evidence </a:t>
            </a:r>
            <a:r>
              <a:rPr sz="2600" dirty="0">
                <a:cs typeface="Tw Cen MT"/>
              </a:rPr>
              <a:t>based  </a:t>
            </a:r>
            <a:r>
              <a:rPr sz="2600" spc="-10" dirty="0">
                <a:cs typeface="Tw Cen MT"/>
              </a:rPr>
              <a:t>programs </a:t>
            </a:r>
            <a:r>
              <a:rPr sz="2600" dirty="0">
                <a:cs typeface="Tw Cen MT"/>
              </a:rPr>
              <a:t>to assist older adults maintain their health,</a:t>
            </a:r>
            <a:r>
              <a:rPr sz="2600" spc="-125" dirty="0">
                <a:cs typeface="Tw Cen MT"/>
              </a:rPr>
              <a:t> </a:t>
            </a:r>
            <a:r>
              <a:rPr sz="2600" spc="-10" dirty="0">
                <a:cs typeface="Tw Cen MT"/>
              </a:rPr>
              <a:t>avoid  </a:t>
            </a:r>
            <a:r>
              <a:rPr sz="2600" spc="-5" dirty="0">
                <a:cs typeface="Tw Cen MT"/>
              </a:rPr>
              <a:t>injuries, </a:t>
            </a:r>
            <a:r>
              <a:rPr sz="2600" dirty="0">
                <a:cs typeface="Tw Cen MT"/>
              </a:rPr>
              <a:t>and </a:t>
            </a:r>
            <a:r>
              <a:rPr sz="2600" spc="-10" dirty="0">
                <a:cs typeface="Tw Cen MT"/>
              </a:rPr>
              <a:t>manage </a:t>
            </a:r>
            <a:r>
              <a:rPr sz="2600" spc="5" dirty="0">
                <a:cs typeface="Tw Cen MT"/>
              </a:rPr>
              <a:t>chronic </a:t>
            </a:r>
            <a:r>
              <a:rPr sz="2600" spc="-5" dirty="0">
                <a:cs typeface="Tw Cen MT"/>
              </a:rPr>
              <a:t>health/behavioral </a:t>
            </a:r>
            <a:r>
              <a:rPr sz="2600" dirty="0">
                <a:cs typeface="Tw Cen MT"/>
              </a:rPr>
              <a:t>health  conditions</a:t>
            </a:r>
          </a:p>
        </p:txBody>
      </p:sp>
    </p:spTree>
    <p:extLst>
      <p:ext uri="{BB962C8B-B14F-4D97-AF65-F5344CB8AC3E}">
        <p14:creationId xmlns:p14="http://schemas.microsoft.com/office/powerpoint/2010/main" val="1619611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5377" y="348098"/>
            <a:ext cx="7772400" cy="737381"/>
          </a:xfrm>
          <a:prstGeom prst="rect">
            <a:avLst/>
          </a:prstGeom>
          <a:noFill/>
        </p:spPr>
        <p:txBody>
          <a:bodyPr vert="horz" wrap="square" lIns="0" tIns="59690" rIns="0" bIns="0" rtlCol="0" anchor="ctr">
            <a:spAutoFit/>
          </a:bodyPr>
          <a:lstStyle/>
          <a:p>
            <a:pPr marL="222885">
              <a:lnSpc>
                <a:spcPct val="100000"/>
              </a:lnSpc>
              <a:spcBef>
                <a:spcPts val="470"/>
              </a:spcBef>
            </a:pPr>
            <a:r>
              <a:rPr sz="4400" spc="-80" dirty="0">
                <a:latin typeface="Tw Cen MT"/>
                <a:cs typeface="Tw Cen MT"/>
              </a:rPr>
              <a:t>Key </a:t>
            </a:r>
            <a:r>
              <a:rPr sz="4400" spc="-15" dirty="0">
                <a:latin typeface="Tw Cen MT"/>
                <a:cs typeface="Tw Cen MT"/>
              </a:rPr>
              <a:t>Programs </a:t>
            </a:r>
            <a:r>
              <a:rPr sz="4400" dirty="0">
                <a:latin typeface="Tw Cen MT"/>
                <a:cs typeface="Tw Cen MT"/>
              </a:rPr>
              <a:t>&amp; </a:t>
            </a:r>
            <a:r>
              <a:rPr sz="4400" spc="25" dirty="0">
                <a:latin typeface="Tw Cen MT"/>
                <a:cs typeface="Tw Cen MT"/>
              </a:rPr>
              <a:t>Services</a:t>
            </a:r>
            <a:r>
              <a:rPr sz="4400" spc="-45" dirty="0">
                <a:latin typeface="Tw Cen MT"/>
                <a:cs typeface="Tw Cen MT"/>
              </a:rPr>
              <a:t> </a:t>
            </a:r>
            <a:r>
              <a:rPr sz="4400" dirty="0">
                <a:latin typeface="Tw Cen MT"/>
                <a:cs typeface="Tw Cen MT"/>
              </a:rPr>
              <a:t>(cont.)</a:t>
            </a:r>
          </a:p>
        </p:txBody>
      </p:sp>
      <p:sp>
        <p:nvSpPr>
          <p:cNvPr id="3" name="object 3"/>
          <p:cNvSpPr txBox="1"/>
          <p:nvPr/>
        </p:nvSpPr>
        <p:spPr>
          <a:xfrm>
            <a:off x="1246910" y="1616786"/>
            <a:ext cx="8807554" cy="4304383"/>
          </a:xfrm>
          <a:prstGeom prst="rect">
            <a:avLst/>
          </a:prstGeom>
        </p:spPr>
        <p:txBody>
          <a:bodyPr vert="horz" wrap="square" lIns="0" tIns="13335" rIns="0" bIns="0" rtlCol="0">
            <a:spAutoFit/>
          </a:bodyPr>
          <a:lstStyle/>
          <a:p>
            <a:pPr marL="332740" indent="-320040">
              <a:spcBef>
                <a:spcPts val="105"/>
              </a:spcBef>
              <a:buClr>
                <a:srgbClr val="DD8046"/>
              </a:buClr>
              <a:buSzPct val="58695"/>
              <a:buFont typeface="Wingdings"/>
              <a:buChar char=""/>
              <a:tabLst>
                <a:tab pos="332740" algn="l"/>
                <a:tab pos="333375" algn="l"/>
              </a:tabLst>
            </a:pPr>
            <a:r>
              <a:rPr sz="2600" u="heavy" spc="-5" dirty="0">
                <a:solidFill>
                  <a:schemeClr val="tx2"/>
                </a:solidFill>
                <a:uFill>
                  <a:solidFill>
                    <a:srgbClr val="000000"/>
                  </a:solidFill>
                </a:uFill>
                <a:cs typeface="Tw Cen MT"/>
              </a:rPr>
              <a:t>Caregiver </a:t>
            </a:r>
            <a:r>
              <a:rPr sz="2600" u="heavy" spc="5" dirty="0">
                <a:solidFill>
                  <a:schemeClr val="tx2"/>
                </a:solidFill>
                <a:uFill>
                  <a:solidFill>
                    <a:srgbClr val="000000"/>
                  </a:solidFill>
                </a:uFill>
                <a:cs typeface="Tw Cen MT"/>
              </a:rPr>
              <a:t>Support </a:t>
            </a:r>
            <a:r>
              <a:rPr sz="2600" u="heavy" spc="10" dirty="0">
                <a:solidFill>
                  <a:schemeClr val="tx2"/>
                </a:solidFill>
                <a:uFill>
                  <a:solidFill>
                    <a:srgbClr val="000000"/>
                  </a:solidFill>
                </a:uFill>
                <a:cs typeface="Tw Cen MT"/>
              </a:rPr>
              <a:t>Services</a:t>
            </a:r>
            <a:r>
              <a:rPr sz="2600" spc="10" dirty="0">
                <a:solidFill>
                  <a:schemeClr val="tx2"/>
                </a:solidFill>
                <a:cs typeface="Tw Cen MT"/>
              </a:rPr>
              <a:t> </a:t>
            </a:r>
            <a:r>
              <a:rPr sz="2600" spc="-5" dirty="0">
                <a:cs typeface="Tw Cen MT"/>
              </a:rPr>
              <a:t>– Information &amp; </a:t>
            </a:r>
            <a:r>
              <a:rPr sz="2600" spc="-10" dirty="0">
                <a:cs typeface="Tw Cen MT"/>
              </a:rPr>
              <a:t>Assistance,</a:t>
            </a:r>
            <a:r>
              <a:rPr sz="2600" spc="70" dirty="0">
                <a:cs typeface="Tw Cen MT"/>
              </a:rPr>
              <a:t> </a:t>
            </a:r>
            <a:r>
              <a:rPr sz="2600" spc="-5" dirty="0">
                <a:cs typeface="Tw Cen MT"/>
              </a:rPr>
              <a:t>counseling</a:t>
            </a:r>
            <a:endParaRPr sz="2600" dirty="0">
              <a:cs typeface="Tw Cen MT"/>
            </a:endParaRPr>
          </a:p>
          <a:p>
            <a:pPr marL="332740">
              <a:spcBef>
                <a:spcPts val="5"/>
              </a:spcBef>
            </a:pPr>
            <a:r>
              <a:rPr sz="2600" spc="-5" dirty="0">
                <a:cs typeface="Tw Cen MT"/>
              </a:rPr>
              <a:t>and supportive </a:t>
            </a:r>
            <a:r>
              <a:rPr sz="2600" dirty="0">
                <a:cs typeface="Tw Cen MT"/>
              </a:rPr>
              <a:t>services, </a:t>
            </a:r>
            <a:r>
              <a:rPr sz="2600" spc="-10" dirty="0">
                <a:cs typeface="Tw Cen MT"/>
              </a:rPr>
              <a:t>training, </a:t>
            </a:r>
            <a:r>
              <a:rPr sz="2600" spc="-5" dirty="0">
                <a:cs typeface="Tw Cen MT"/>
              </a:rPr>
              <a:t>and</a:t>
            </a:r>
            <a:r>
              <a:rPr sz="2600" spc="125" dirty="0">
                <a:cs typeface="Tw Cen MT"/>
              </a:rPr>
              <a:t> </a:t>
            </a:r>
            <a:r>
              <a:rPr sz="2600" spc="-5" dirty="0">
                <a:cs typeface="Tw Cen MT"/>
              </a:rPr>
              <a:t>respite</a:t>
            </a:r>
            <a:endParaRPr sz="2600" dirty="0">
              <a:cs typeface="Tw Cen MT"/>
            </a:endParaRPr>
          </a:p>
          <a:p>
            <a:pPr marL="332740" indent="-320040">
              <a:spcBef>
                <a:spcPts val="690"/>
              </a:spcBef>
              <a:buClr>
                <a:srgbClr val="DD8046"/>
              </a:buClr>
              <a:buSzPct val="58695"/>
              <a:buFont typeface="Wingdings"/>
              <a:buChar char=""/>
              <a:tabLst>
                <a:tab pos="332740" algn="l"/>
                <a:tab pos="333375" algn="l"/>
              </a:tabLst>
            </a:pPr>
            <a:r>
              <a:rPr sz="2600" u="heavy" spc="-50" dirty="0">
                <a:solidFill>
                  <a:schemeClr val="tx2"/>
                </a:solidFill>
                <a:uFill>
                  <a:solidFill>
                    <a:srgbClr val="000000"/>
                  </a:solidFill>
                </a:uFill>
                <a:cs typeface="Tw Cen MT"/>
              </a:rPr>
              <a:t>LTC </a:t>
            </a:r>
            <a:r>
              <a:rPr sz="2600" u="heavy" dirty="0">
                <a:solidFill>
                  <a:schemeClr val="tx2"/>
                </a:solidFill>
                <a:uFill>
                  <a:solidFill>
                    <a:srgbClr val="000000"/>
                  </a:solidFill>
                </a:uFill>
                <a:cs typeface="Tw Cen MT"/>
              </a:rPr>
              <a:t>Ombudsman</a:t>
            </a:r>
            <a:r>
              <a:rPr sz="2600" u="heavy" spc="60" dirty="0">
                <a:solidFill>
                  <a:schemeClr val="tx2"/>
                </a:solidFill>
                <a:uFill>
                  <a:solidFill>
                    <a:srgbClr val="000000"/>
                  </a:solidFill>
                </a:uFill>
                <a:cs typeface="Tw Cen MT"/>
              </a:rPr>
              <a:t> </a:t>
            </a:r>
            <a:r>
              <a:rPr sz="2600" u="heavy" spc="-10" dirty="0">
                <a:solidFill>
                  <a:schemeClr val="tx2"/>
                </a:solidFill>
                <a:uFill>
                  <a:solidFill>
                    <a:srgbClr val="000000"/>
                  </a:solidFill>
                </a:uFill>
                <a:cs typeface="Tw Cen MT"/>
              </a:rPr>
              <a:t>Program</a:t>
            </a:r>
            <a:endParaRPr sz="2600" dirty="0">
              <a:solidFill>
                <a:schemeClr val="tx2"/>
              </a:solidFill>
              <a:cs typeface="Tw Cen MT"/>
            </a:endParaRPr>
          </a:p>
          <a:p>
            <a:pPr marL="927100" marR="176530" lvl="1" indent="-228600">
              <a:spcBef>
                <a:spcPts val="509"/>
              </a:spcBef>
              <a:buClr>
                <a:srgbClr val="DD8046"/>
              </a:buClr>
              <a:buSzPct val="75000"/>
              <a:buFont typeface="Wingdings"/>
              <a:buChar char=""/>
              <a:tabLst>
                <a:tab pos="927735" algn="l"/>
              </a:tabLst>
            </a:pPr>
            <a:r>
              <a:rPr lang="en-US" sz="2600" spc="-10" dirty="0" smtClean="0">
                <a:cs typeface="Tw Cen MT"/>
              </a:rPr>
              <a:t>Advocates for the rights of LTC residents</a:t>
            </a:r>
          </a:p>
          <a:p>
            <a:pPr marL="927100" marR="176530" lvl="1" indent="-228600">
              <a:spcBef>
                <a:spcPts val="509"/>
              </a:spcBef>
              <a:buClr>
                <a:srgbClr val="DD8046"/>
              </a:buClr>
              <a:buSzPct val="75000"/>
              <a:buFont typeface="Wingdings"/>
              <a:buChar char=""/>
              <a:tabLst>
                <a:tab pos="927735" algn="l"/>
              </a:tabLst>
            </a:pPr>
            <a:r>
              <a:rPr sz="2600" spc="-10" dirty="0" smtClean="0">
                <a:cs typeface="Tw Cen MT"/>
              </a:rPr>
              <a:t>Identifies</a:t>
            </a:r>
            <a:r>
              <a:rPr sz="2600" spc="-10" dirty="0">
                <a:cs typeface="Tw Cen MT"/>
              </a:rPr>
              <a:t>, </a:t>
            </a:r>
            <a:r>
              <a:rPr sz="2600" spc="-15" dirty="0">
                <a:cs typeface="Tw Cen MT"/>
              </a:rPr>
              <a:t>investigates, </a:t>
            </a:r>
            <a:r>
              <a:rPr sz="2600" spc="-5" dirty="0">
                <a:cs typeface="Tw Cen MT"/>
              </a:rPr>
              <a:t>&amp; </a:t>
            </a:r>
            <a:r>
              <a:rPr sz="2600" spc="-10" dirty="0">
                <a:cs typeface="Tw Cen MT"/>
              </a:rPr>
              <a:t>resolves </a:t>
            </a:r>
            <a:r>
              <a:rPr sz="2600" spc="-5" dirty="0">
                <a:cs typeface="Tw Cen MT"/>
              </a:rPr>
              <a:t>complaints made </a:t>
            </a:r>
            <a:r>
              <a:rPr sz="2600" spc="-60" dirty="0">
                <a:cs typeface="Tw Cen MT"/>
              </a:rPr>
              <a:t>by </a:t>
            </a:r>
            <a:r>
              <a:rPr sz="2600" dirty="0">
                <a:cs typeface="Tw Cen MT"/>
              </a:rPr>
              <a:t>(or </a:t>
            </a:r>
            <a:r>
              <a:rPr sz="2600" spc="-5" dirty="0">
                <a:cs typeface="Tw Cen MT"/>
              </a:rPr>
              <a:t>on  behalf of) </a:t>
            </a:r>
            <a:r>
              <a:rPr sz="2600" spc="-50" dirty="0">
                <a:cs typeface="Tw Cen MT"/>
              </a:rPr>
              <a:t>LTC </a:t>
            </a:r>
            <a:r>
              <a:rPr sz="2600" spc="-5" dirty="0">
                <a:cs typeface="Tw Cen MT"/>
              </a:rPr>
              <a:t>facility</a:t>
            </a:r>
            <a:r>
              <a:rPr sz="2600" spc="185" dirty="0">
                <a:cs typeface="Tw Cen MT"/>
              </a:rPr>
              <a:t> </a:t>
            </a:r>
            <a:r>
              <a:rPr sz="2600" spc="-5" dirty="0">
                <a:cs typeface="Tw Cen MT"/>
              </a:rPr>
              <a:t>residents.</a:t>
            </a:r>
            <a:endParaRPr sz="2600" dirty="0">
              <a:cs typeface="Tw Cen MT"/>
            </a:endParaRPr>
          </a:p>
          <a:p>
            <a:pPr marL="927100" lvl="1" indent="-228600">
              <a:spcBef>
                <a:spcPts val="505"/>
              </a:spcBef>
              <a:buClr>
                <a:srgbClr val="DD8046"/>
              </a:buClr>
              <a:buSzPct val="75000"/>
              <a:buFont typeface="Wingdings"/>
              <a:buChar char=""/>
              <a:tabLst>
                <a:tab pos="927735" algn="l"/>
              </a:tabLst>
            </a:pPr>
            <a:r>
              <a:rPr sz="2600" spc="-5" dirty="0" smtClean="0">
                <a:cs typeface="Tw Cen MT"/>
              </a:rPr>
              <a:t>Conducts </a:t>
            </a:r>
            <a:r>
              <a:rPr sz="2600" dirty="0">
                <a:cs typeface="Tw Cen MT"/>
              </a:rPr>
              <a:t>community </a:t>
            </a:r>
            <a:r>
              <a:rPr sz="2600" spc="-5" dirty="0">
                <a:cs typeface="Tw Cen MT"/>
              </a:rPr>
              <a:t>education about </a:t>
            </a:r>
            <a:r>
              <a:rPr sz="2600" spc="-45" dirty="0">
                <a:cs typeface="Tw Cen MT"/>
              </a:rPr>
              <a:t>LTC </a:t>
            </a:r>
            <a:r>
              <a:rPr sz="2600" spc="5" dirty="0">
                <a:cs typeface="Tw Cen MT"/>
              </a:rPr>
              <a:t>services </a:t>
            </a:r>
            <a:r>
              <a:rPr sz="2600" spc="-5" dirty="0">
                <a:cs typeface="Tw Cen MT"/>
              </a:rPr>
              <a:t>and</a:t>
            </a:r>
            <a:r>
              <a:rPr sz="2600" spc="190" dirty="0">
                <a:cs typeface="Tw Cen MT"/>
              </a:rPr>
              <a:t> </a:t>
            </a:r>
            <a:r>
              <a:rPr sz="2600" spc="-10" dirty="0">
                <a:cs typeface="Tw Cen MT"/>
              </a:rPr>
              <a:t>issues</a:t>
            </a:r>
            <a:endParaRPr sz="2600" dirty="0">
              <a:cs typeface="Tw Cen MT"/>
            </a:endParaRPr>
          </a:p>
          <a:p>
            <a:pPr>
              <a:spcBef>
                <a:spcPts val="15"/>
              </a:spcBef>
            </a:pPr>
            <a:endParaRPr sz="2650" dirty="0">
              <a:latin typeface="Times New Roman"/>
              <a:cs typeface="Times New Roman"/>
            </a:endParaRPr>
          </a:p>
        </p:txBody>
      </p:sp>
    </p:spTree>
    <p:extLst>
      <p:ext uri="{BB962C8B-B14F-4D97-AF65-F5344CB8AC3E}">
        <p14:creationId xmlns:p14="http://schemas.microsoft.com/office/powerpoint/2010/main" val="447669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MN’s Long-Term Services and Supports System</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12</a:t>
            </a:fld>
            <a:endParaRPr lang="en-US" dirty="0"/>
          </a:p>
        </p:txBody>
      </p:sp>
    </p:spTree>
    <p:extLst>
      <p:ext uri="{BB962C8B-B14F-4D97-AF65-F5344CB8AC3E}">
        <p14:creationId xmlns:p14="http://schemas.microsoft.com/office/powerpoint/2010/main" val="2876410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Long-Term Services and Supports System for Older Adults</a:t>
            </a:r>
            <a:endParaRPr lang="en-US" dirty="0"/>
          </a:p>
        </p:txBody>
      </p:sp>
      <p:pic>
        <p:nvPicPr>
          <p:cNvPr id="5" name="Content Placeholder 4" descr="Showing range of services from MBA to DHS" title="Graphic"/>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6701" y="2175161"/>
            <a:ext cx="9481310" cy="3868936"/>
          </a:xfrm>
        </p:spPr>
      </p:pic>
      <p:sp>
        <p:nvSpPr>
          <p:cNvPr id="7" name="Right Arrow 6"/>
          <p:cNvSpPr/>
          <p:nvPr/>
        </p:nvSpPr>
        <p:spPr>
          <a:xfrm>
            <a:off x="1680112" y="1624567"/>
            <a:ext cx="8736209" cy="79802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Caregiving</a:t>
            </a:r>
            <a:endParaRPr lang="en-US" sz="2800" dirty="0">
              <a:solidFill>
                <a:schemeClr val="bg1"/>
              </a:solidFill>
            </a:endParaRPr>
          </a:p>
        </p:txBody>
      </p:sp>
      <p:sp>
        <p:nvSpPr>
          <p:cNvPr id="9" name="Right Arrow 8"/>
          <p:cNvSpPr/>
          <p:nvPr/>
        </p:nvSpPr>
        <p:spPr>
          <a:xfrm>
            <a:off x="1669360" y="1167096"/>
            <a:ext cx="5273675" cy="798022"/>
          </a:xfrm>
          <a:prstGeom prst="rightArrow">
            <a:avLst/>
          </a:prstGeom>
          <a:solidFill>
            <a:srgbClr val="003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45873" y="1300554"/>
            <a:ext cx="3938954" cy="523220"/>
          </a:xfrm>
          <a:prstGeom prst="rect">
            <a:avLst/>
          </a:prstGeom>
          <a:noFill/>
        </p:spPr>
        <p:txBody>
          <a:bodyPr wrap="square" rtlCol="0">
            <a:spAutoFit/>
          </a:bodyPr>
          <a:lstStyle/>
          <a:p>
            <a:r>
              <a:rPr lang="en-US" sz="2800" dirty="0" smtClean="0">
                <a:solidFill>
                  <a:schemeClr val="bg1"/>
                </a:solidFill>
              </a:rPr>
              <a:t>Increasing Need</a:t>
            </a:r>
            <a:endParaRPr lang="en-US" sz="2800" dirty="0">
              <a:solidFill>
                <a:schemeClr val="bg1"/>
              </a:solidFill>
            </a:endParaRPr>
          </a:p>
        </p:txBody>
      </p:sp>
      <p:sp>
        <p:nvSpPr>
          <p:cNvPr id="10" name="Right Brace 9"/>
          <p:cNvSpPr/>
          <p:nvPr/>
        </p:nvSpPr>
        <p:spPr>
          <a:xfrm rot="5400000">
            <a:off x="5977431" y="1749363"/>
            <a:ext cx="776568" cy="8589469"/>
          </a:xfrm>
          <a:prstGeom prst="rightBrace">
            <a:avLst>
              <a:gd name="adj1" fmla="val 8333"/>
              <a:gd name="adj2" fmla="val 5061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78283" y="6363858"/>
            <a:ext cx="3483134" cy="461665"/>
          </a:xfrm>
          <a:prstGeom prst="rect">
            <a:avLst/>
          </a:prstGeom>
          <a:noFill/>
        </p:spPr>
        <p:txBody>
          <a:bodyPr wrap="square" rtlCol="0">
            <a:spAutoFit/>
          </a:bodyPr>
          <a:lstStyle/>
          <a:p>
            <a:r>
              <a:rPr lang="en-US" sz="2400" dirty="0" smtClean="0"/>
              <a:t>Providers and Volunteers</a:t>
            </a:r>
            <a:endParaRPr lang="en-US" sz="2400" dirty="0"/>
          </a:p>
        </p:txBody>
      </p:sp>
    </p:spTree>
    <p:extLst>
      <p:ext uri="{BB962C8B-B14F-4D97-AF65-F5344CB8AC3E}">
        <p14:creationId xmlns:p14="http://schemas.microsoft.com/office/powerpoint/2010/main" val="32560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Senior LinkAge Line</a:t>
            </a:r>
            <a:endParaRPr lang="en-US" dirty="0"/>
          </a:p>
        </p:txBody>
      </p:sp>
      <p:sp>
        <p:nvSpPr>
          <p:cNvPr id="3" name="Content Placeholder 2"/>
          <p:cNvSpPr>
            <a:spLocks noGrp="1"/>
          </p:cNvSpPr>
          <p:nvPr>
            <p:ph idx="1"/>
          </p:nvPr>
        </p:nvSpPr>
        <p:spPr>
          <a:xfrm>
            <a:off x="537600" y="1594622"/>
            <a:ext cx="4492083" cy="4582339"/>
          </a:xfrm>
        </p:spPr>
        <p:txBody>
          <a:bodyPr>
            <a:normAutofit/>
          </a:bodyPr>
          <a:lstStyle/>
          <a:p>
            <a:pPr marL="0" indent="0">
              <a:buNone/>
            </a:pPr>
            <a:r>
              <a:rPr lang="en-US" b="1" dirty="0" smtClean="0"/>
              <a:t>Who</a:t>
            </a:r>
            <a:r>
              <a:rPr lang="en-US" dirty="0" smtClean="0"/>
              <a:t> </a:t>
            </a:r>
          </a:p>
          <a:p>
            <a:pPr lvl="1"/>
            <a:r>
              <a:rPr lang="en-US" dirty="0"/>
              <a:t>H</a:t>
            </a:r>
            <a:r>
              <a:rPr lang="en-US" dirty="0" smtClean="0"/>
              <a:t>elp </a:t>
            </a:r>
            <a:r>
              <a:rPr lang="en-US" dirty="0"/>
              <a:t>at </a:t>
            </a:r>
            <a:r>
              <a:rPr lang="en-US" dirty="0" smtClean="0"/>
              <a:t>home</a:t>
            </a:r>
          </a:p>
          <a:p>
            <a:pPr lvl="1"/>
            <a:r>
              <a:rPr lang="en-US" dirty="0" smtClean="0"/>
              <a:t>New to Medicare</a:t>
            </a:r>
            <a:endParaRPr lang="en-US" dirty="0"/>
          </a:p>
          <a:p>
            <a:pPr lvl="1"/>
            <a:r>
              <a:rPr lang="en-US" dirty="0" smtClean="0"/>
              <a:t>Living in nursing home</a:t>
            </a:r>
          </a:p>
          <a:p>
            <a:pPr lvl="1"/>
            <a:r>
              <a:rPr lang="en-US" dirty="0" smtClean="0"/>
              <a:t>Can’t afford medications</a:t>
            </a:r>
          </a:p>
          <a:p>
            <a:pPr lvl="1"/>
            <a:r>
              <a:rPr lang="en-US" dirty="0" smtClean="0"/>
              <a:t>Tired caregiver</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fld id="{16CF22AB-E3DF-4851-B786-7CBAF037E12C}" type="datetime1">
              <a:rPr lang="en-US" smtClean="0"/>
              <a:t>5/11/2020</a:t>
            </a:fld>
            <a:endParaRPr lang="en-US" dirty="0"/>
          </a:p>
        </p:txBody>
      </p:sp>
      <p:sp>
        <p:nvSpPr>
          <p:cNvPr id="5" name="Footer Placeholder 4"/>
          <p:cNvSpPr>
            <a:spLocks noGrp="1"/>
          </p:cNvSpPr>
          <p:nvPr>
            <p:ph type="ftr" sz="quarter" idx="3"/>
          </p:nvPr>
        </p:nvSpPr>
        <p:spPr/>
        <p:txBody>
          <a:bodyPr/>
          <a:lstStyle/>
          <a:p>
            <a:r>
              <a:rPr lang="en-US" dirty="0"/>
              <a:t>Minnesota Board on Aging | </a:t>
            </a:r>
            <a:r>
              <a:rPr lang="en-US" dirty="0" smtClean="0"/>
              <a:t>www.mnaging.net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sp>
        <p:nvSpPr>
          <p:cNvPr id="9" name="Content Placeholder 2"/>
          <p:cNvSpPr txBox="1">
            <a:spLocks/>
          </p:cNvSpPr>
          <p:nvPr/>
        </p:nvSpPr>
        <p:spPr bwMode="gray">
          <a:xfrm>
            <a:off x="7592342" y="1594622"/>
            <a:ext cx="4282068" cy="4582339"/>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How</a:t>
            </a:r>
          </a:p>
          <a:p>
            <a:pPr lvl="1"/>
            <a:r>
              <a:rPr lang="en-US" dirty="0" smtClean="0"/>
              <a:t>Research options</a:t>
            </a:r>
          </a:p>
          <a:p>
            <a:pPr lvl="1"/>
            <a:r>
              <a:rPr lang="en-US" dirty="0" smtClean="0"/>
              <a:t>Explain benefits</a:t>
            </a:r>
          </a:p>
          <a:p>
            <a:pPr lvl="1"/>
            <a:r>
              <a:rPr lang="en-US" dirty="0" smtClean="0"/>
              <a:t>Develop a support plan</a:t>
            </a:r>
          </a:p>
          <a:p>
            <a:pPr lvl="1"/>
            <a:r>
              <a:rPr lang="en-US" dirty="0" smtClean="0"/>
              <a:t>Apply for Rx programs</a:t>
            </a:r>
          </a:p>
          <a:p>
            <a:pPr lvl="1"/>
            <a:r>
              <a:rPr lang="en-US" dirty="0" smtClean="0"/>
              <a:t>Find support and respite</a:t>
            </a:r>
          </a:p>
        </p:txBody>
      </p:sp>
      <p:cxnSp>
        <p:nvCxnSpPr>
          <p:cNvPr id="11" name="Straight Arrow Connector 10"/>
          <p:cNvCxnSpPr/>
          <p:nvPr/>
        </p:nvCxnSpPr>
        <p:spPr>
          <a:xfrm>
            <a:off x="4990096" y="2433417"/>
            <a:ext cx="2202809" cy="68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94595" y="4125588"/>
            <a:ext cx="2198310" cy="170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94595" y="3569675"/>
            <a:ext cx="2202809" cy="68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90096" y="4669591"/>
            <a:ext cx="2202809" cy="68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994595" y="2990722"/>
            <a:ext cx="2198310" cy="170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087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LinkAge Line: How to Connect</a:t>
            </a:r>
            <a:endParaRPr lang="en-US" dirty="0"/>
          </a:p>
        </p:txBody>
      </p:sp>
      <p:sp>
        <p:nvSpPr>
          <p:cNvPr id="3" name="Content Placeholder 2"/>
          <p:cNvSpPr>
            <a:spLocks noGrp="1"/>
          </p:cNvSpPr>
          <p:nvPr>
            <p:ph idx="1"/>
          </p:nvPr>
        </p:nvSpPr>
        <p:spPr/>
        <p:txBody>
          <a:bodyPr>
            <a:normAutofit/>
          </a:bodyPr>
          <a:lstStyle/>
          <a:p>
            <a:r>
              <a:rPr lang="en-US" dirty="0" smtClean="0"/>
              <a:t>Call, chat or in-person</a:t>
            </a:r>
          </a:p>
          <a:p>
            <a:r>
              <a:rPr lang="en-US" dirty="0" smtClean="0"/>
              <a:t>Publications:</a:t>
            </a:r>
          </a:p>
          <a:p>
            <a:endParaRPr lang="en-US" dirty="0"/>
          </a:p>
          <a:p>
            <a:endParaRPr lang="en-US" dirty="0" smtClean="0"/>
          </a:p>
          <a:p>
            <a:endParaRPr lang="en-US" dirty="0"/>
          </a:p>
          <a:p>
            <a:r>
              <a:rPr lang="en-US" dirty="0" smtClean="0"/>
              <a:t>Online: </a:t>
            </a:r>
            <a:r>
              <a:rPr lang="en-US" dirty="0" smtClean="0">
                <a:hlinkClick r:id="rId3"/>
              </a:rPr>
              <a:t>MinnesotaHelp.info</a:t>
            </a:r>
            <a:r>
              <a:rPr lang="en-US" dirty="0" smtClean="0"/>
              <a:t> or </a:t>
            </a:r>
            <a:r>
              <a:rPr lang="en-US" dirty="0" smtClean="0">
                <a:hlinkClick r:id="rId4"/>
              </a:rPr>
              <a:t>SeniorLinkAgeLine.com</a:t>
            </a:r>
            <a:endParaRPr lang="en-US" dirty="0"/>
          </a:p>
        </p:txBody>
      </p:sp>
      <p:sp>
        <p:nvSpPr>
          <p:cNvPr id="4" name="Date Placeholder 3"/>
          <p:cNvSpPr>
            <a:spLocks noGrp="1"/>
          </p:cNvSpPr>
          <p:nvPr>
            <p:ph type="dt" sz="half" idx="10"/>
          </p:nvPr>
        </p:nvSpPr>
        <p:spPr/>
        <p:txBody>
          <a:bodyPr/>
          <a:lstStyle/>
          <a:p>
            <a:fld id="{16CF22AB-E3DF-4851-B786-7CBAF037E12C}" type="datetime1">
              <a:rPr lang="en-US" smtClean="0"/>
              <a:t>5/11/2020</a:t>
            </a:fld>
            <a:endParaRPr lang="en-US" dirty="0"/>
          </a:p>
        </p:txBody>
      </p:sp>
      <p:sp>
        <p:nvSpPr>
          <p:cNvPr id="5" name="Footer Placeholder 4"/>
          <p:cNvSpPr>
            <a:spLocks noGrp="1"/>
          </p:cNvSpPr>
          <p:nvPr>
            <p:ph type="ftr" sz="quarter" idx="3"/>
          </p:nvPr>
        </p:nvSpPr>
        <p:spPr/>
        <p:txBody>
          <a:bodyPr/>
          <a:lstStyle/>
          <a:p>
            <a:r>
              <a:rPr lang="en-US" dirty="0"/>
              <a:t>Minnesota Board on Aging | www.managing.net</a:t>
            </a:r>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pic>
        <p:nvPicPr>
          <p:cNvPr id="7" name="Picture 6"/>
          <p:cNvPicPr>
            <a:picLocks noChangeAspect="1"/>
          </p:cNvPicPr>
          <p:nvPr/>
        </p:nvPicPr>
        <p:blipFill>
          <a:blip r:embed="rId5"/>
          <a:stretch>
            <a:fillRect/>
          </a:stretch>
        </p:blipFill>
        <p:spPr>
          <a:xfrm>
            <a:off x="3334990" y="2243470"/>
            <a:ext cx="1569923" cy="2476183"/>
          </a:xfrm>
          <a:prstGeom prst="rect">
            <a:avLst/>
          </a:prstGeom>
          <a:ln>
            <a:solidFill>
              <a:srgbClr val="373737"/>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8555" y="2243468"/>
            <a:ext cx="1724553" cy="2476183"/>
          </a:xfrm>
          <a:prstGeom prst="rect">
            <a:avLst/>
          </a:prstGeom>
          <a:ln>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2760" y="2243469"/>
            <a:ext cx="1817948" cy="2476183"/>
          </a:xfrm>
          <a:prstGeom prst="rect">
            <a:avLst/>
          </a:prstGeom>
          <a:ln>
            <a:solidFill>
              <a:srgbClr val="373737"/>
            </a:solidFill>
          </a:ln>
        </p:spPr>
      </p:pic>
    </p:spTree>
    <p:extLst>
      <p:ext uri="{BB962C8B-B14F-4D97-AF65-F5344CB8AC3E}">
        <p14:creationId xmlns:p14="http://schemas.microsoft.com/office/powerpoint/2010/main" val="15280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Home &amp; Community-Based Services &amp; </a:t>
            </a:r>
            <a:r>
              <a:rPr lang="en-US" dirty="0" smtClean="0"/>
              <a:t>Supports</a:t>
            </a:r>
            <a:endParaRPr lang="en-US" dirty="0"/>
          </a:p>
        </p:txBody>
      </p:sp>
      <p:sp>
        <p:nvSpPr>
          <p:cNvPr id="3" name="Content Placeholder 2"/>
          <p:cNvSpPr>
            <a:spLocks noGrp="1"/>
          </p:cNvSpPr>
          <p:nvPr>
            <p:ph idx="1"/>
          </p:nvPr>
        </p:nvSpPr>
        <p:spPr/>
        <p:txBody>
          <a:bodyPr/>
          <a:lstStyle/>
          <a:p>
            <a:r>
              <a:rPr lang="en-US" sz="3200" dirty="0"/>
              <a:t>Older Americans Act:  Eligibility and Targeting</a:t>
            </a:r>
          </a:p>
          <a:p>
            <a:pPr lvl="1"/>
            <a:r>
              <a:rPr lang="en-US" sz="2800" dirty="0" smtClean="0"/>
              <a:t>Greatest Economic Need</a:t>
            </a:r>
          </a:p>
          <a:p>
            <a:pPr lvl="1"/>
            <a:r>
              <a:rPr lang="en-US" sz="2800" dirty="0" smtClean="0"/>
              <a:t>Greatest Social Need</a:t>
            </a:r>
          </a:p>
          <a:p>
            <a:pPr lvl="1"/>
            <a:r>
              <a:rPr lang="en-US" sz="2800" dirty="0" smtClean="0"/>
              <a:t>At-risk of Institutionalization</a:t>
            </a:r>
          </a:p>
          <a:p>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t>5/11/2020</a:t>
            </a:fld>
            <a:endParaRPr lang="en-US" dirty="0"/>
          </a:p>
        </p:txBody>
      </p:sp>
      <p:sp>
        <p:nvSpPr>
          <p:cNvPr id="5" name="Footer Placeholder 4"/>
          <p:cNvSpPr>
            <a:spLocks noGrp="1"/>
          </p:cNvSpPr>
          <p:nvPr>
            <p:ph type="ftr" sz="quarter" idx="3"/>
          </p:nvPr>
        </p:nvSpPr>
        <p:spPr/>
        <p:txBody>
          <a:bodyPr/>
          <a:lstStyle/>
          <a:p>
            <a:r>
              <a:rPr lang="en-US" smtClean="0"/>
              <a:t>Minnesota Board on Aging </a:t>
            </a:r>
            <a:r>
              <a:rPr lang="en-US" smtClean="0">
                <a:solidFill>
                  <a:schemeClr val="accent1"/>
                </a:solidFill>
              </a:rPr>
              <a:t>|</a:t>
            </a:r>
            <a:r>
              <a:rPr lang="en-US" smtClean="0"/>
              <a:t> www.managing.net</a:t>
            </a:r>
            <a:endParaRPr lang="en-US"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2273534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76043" y="5262800"/>
            <a:ext cx="6281734" cy="590931"/>
          </a:xfrm>
          <a:prstGeom prst="rect">
            <a:avLst/>
          </a:prstGeom>
          <a:noFill/>
        </p:spPr>
        <p:txBody>
          <a:bodyPr wrap="square" rtlCol="0" anchor="b">
            <a:spAutoFit/>
          </a:bodyPr>
          <a:lstStyle/>
          <a:p>
            <a:pPr algn="r">
              <a:lnSpc>
                <a:spcPct val="90000"/>
              </a:lnSpc>
              <a:spcBef>
                <a:spcPct val="0"/>
              </a:spcBef>
            </a:pPr>
            <a:r>
              <a:rPr lang="en-US" sz="3600" b="1" dirty="0">
                <a:solidFill>
                  <a:srgbClr val="78BE21"/>
                </a:solidFill>
                <a:latin typeface="+mj-lt"/>
                <a:ea typeface="+mj-ea"/>
                <a:cs typeface="+mj-cs"/>
              </a:rPr>
              <a:t>DEMOGRAPHIC HIGHLIGHTS</a:t>
            </a:r>
            <a:endParaRPr lang="uk-UA" sz="3600" b="1" dirty="0">
              <a:solidFill>
                <a:srgbClr val="78BE21"/>
              </a:solidFill>
              <a:latin typeface="+mj-lt"/>
              <a:ea typeface="+mj-ea"/>
              <a:cs typeface="+mj-cs"/>
            </a:endParaRPr>
          </a:p>
        </p:txBody>
      </p:sp>
      <p:pic>
        <p:nvPicPr>
          <p:cNvPr id="3" name="Picture Placeholder 2"/>
          <p:cNvPicPr>
            <a:picLocks noGrp="1" noChangeAspect="1"/>
          </p:cNvPicPr>
          <p:nvPr>
            <p:ph type="pic" sz="quarter" idx="12"/>
          </p:nvPr>
        </p:nvPicPr>
        <p:blipFill rotWithShape="1">
          <a:blip r:embed="rId3" cstate="screen">
            <a:grayscl/>
            <a:extLst>
              <a:ext uri="{28A0092B-C50C-407E-A947-70E740481C1C}">
                <a14:useLocalDpi xmlns:a14="http://schemas.microsoft.com/office/drawing/2010/main"/>
              </a:ext>
            </a:extLst>
          </a:blip>
          <a:srcRect/>
          <a:stretch/>
        </p:blipFill>
        <p:spPr>
          <a:xfrm>
            <a:off x="1348141" y="126042"/>
            <a:ext cx="2595367" cy="1254458"/>
          </a:xfrm>
        </p:spPr>
      </p:pic>
      <p:pic>
        <p:nvPicPr>
          <p:cNvPr id="9" name="Picture Placeholder 8"/>
          <p:cNvPicPr>
            <a:picLocks noGrp="1" noChangeAspect="1"/>
          </p:cNvPicPr>
          <p:nvPr>
            <p:ph type="pic" sz="quarter" idx="14"/>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46" name="Picture Placeholder 45"/>
          <p:cNvPicPr>
            <a:picLocks noGrp="1" noChangeAspect="1"/>
          </p:cNvPicPr>
          <p:nvPr>
            <p:ph type="pic" sz="quarter" idx="16"/>
          </p:nvPr>
        </p:nvPicPr>
        <p:blipFill rotWithShape="1">
          <a:blip r:embed="rId5" cstate="screen">
            <a:grayscl/>
            <a:extLst>
              <a:ext uri="{28A0092B-C50C-407E-A947-70E740481C1C}">
                <a14:useLocalDpi xmlns:a14="http://schemas.microsoft.com/office/drawing/2010/main"/>
              </a:ext>
            </a:extLst>
          </a:blip>
          <a:srcRect/>
          <a:stretch/>
        </p:blipFill>
        <p:spPr/>
      </p:pic>
      <p:pic>
        <p:nvPicPr>
          <p:cNvPr id="55" name="Picture Placeholder 54"/>
          <p:cNvPicPr>
            <a:picLocks noGrp="1" noChangeAspect="1"/>
          </p:cNvPicPr>
          <p:nvPr>
            <p:ph type="pic" sz="quarter" idx="17"/>
          </p:nvPr>
        </p:nvPicPr>
        <p:blipFill>
          <a:blip r:embed="rId6" cstate="screen">
            <a:grayscl/>
            <a:extLst>
              <a:ext uri="{28A0092B-C50C-407E-A947-70E740481C1C}">
                <a14:useLocalDpi xmlns:a14="http://schemas.microsoft.com/office/drawing/2010/main"/>
              </a:ext>
            </a:extLst>
          </a:blip>
          <a:srcRect/>
          <a:stretch>
            <a:fillRect/>
          </a:stretch>
        </p:blipFill>
        <p:spPr>
          <a:xfrm>
            <a:off x="6542690" y="2620695"/>
            <a:ext cx="4845836" cy="2540279"/>
          </a:xfrm>
        </p:spPr>
      </p:pic>
      <p:pic>
        <p:nvPicPr>
          <p:cNvPr id="63" name="Picture Placeholder 62"/>
          <p:cNvPicPr>
            <a:picLocks noGrp="1" noChangeAspect="1"/>
          </p:cNvPicPr>
          <p:nvPr>
            <p:ph type="pic" sz="quarter" idx="15"/>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31818" r="32150"/>
          <a:stretch/>
        </p:blipFill>
        <p:spPr/>
      </p:pic>
      <p:pic>
        <p:nvPicPr>
          <p:cNvPr id="4" name="Picture Placeholder 3"/>
          <p:cNvPicPr>
            <a:picLocks noGrp="1" noChangeAspect="1"/>
          </p:cNvPicPr>
          <p:nvPr>
            <p:ph type="pic" sz="quarter" idx="13"/>
          </p:nvPr>
        </p:nvPicPr>
        <p:blipFill rotWithShape="1">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l="10340" r="47502"/>
          <a:stretch/>
        </p:blipFill>
        <p:spPr>
          <a:xfrm>
            <a:off x="4001606" y="2"/>
            <a:ext cx="2057880" cy="2540279"/>
          </a:xfrm>
        </p:spPr>
      </p:pic>
      <p:pic>
        <p:nvPicPr>
          <p:cNvPr id="7" name="Picture Placeholder 6"/>
          <p:cNvPicPr>
            <a:picLocks noGrp="1" noChangeAspect="1"/>
          </p:cNvPicPr>
          <p:nvPr>
            <p:ph type="pic" sz="quarter" idx="18"/>
          </p:nvPr>
        </p:nvPicPr>
        <p:blipFill>
          <a:blip r:embed="rId11" cstate="screen">
            <a:extLst>
              <a:ext uri="{28A0092B-C50C-407E-A947-70E740481C1C}">
                <a14:useLocalDpi xmlns:a14="http://schemas.microsoft.com/office/drawing/2010/main"/>
              </a:ext>
            </a:extLst>
          </a:blip>
          <a:srcRect/>
          <a:stretch>
            <a:fillRect/>
          </a:stretch>
        </p:blipFill>
        <p:spPr>
          <a:xfrm>
            <a:off x="4001606" y="2620694"/>
            <a:ext cx="2541084" cy="2540279"/>
          </a:xfrm>
        </p:spPr>
      </p:pic>
      <p:pic>
        <p:nvPicPr>
          <p:cNvPr id="10" name="Picture Placeholder 9"/>
          <p:cNvPicPr>
            <a:picLocks noGrp="1" noChangeAspect="1"/>
          </p:cNvPicPr>
          <p:nvPr>
            <p:ph type="pic" sz="quarter" idx="19"/>
          </p:nvPr>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l="11025" r="11025"/>
          <a:stretch>
            <a:fillRect/>
          </a:stretch>
        </p:blipFill>
        <p:spPr>
          <a:xfrm>
            <a:off x="1348141" y="1494599"/>
            <a:ext cx="2571643" cy="3768201"/>
          </a:xfrm>
        </p:spPr>
      </p:pic>
    </p:spTree>
    <p:extLst>
      <p:ext uri="{BB962C8B-B14F-4D97-AF65-F5344CB8AC3E}">
        <p14:creationId xmlns:p14="http://schemas.microsoft.com/office/powerpoint/2010/main" val="429135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00"/>
                                        <p:tgtEl>
                                          <p:spTgt spid="31"/>
                                        </p:tgtEl>
                                      </p:cBhvr>
                                    </p:animEffect>
                                    <p:anim calcmode="lin" valueType="num">
                                      <p:cBhvr>
                                        <p:cTn id="8" dur="700" fill="hold"/>
                                        <p:tgtEl>
                                          <p:spTgt spid="31"/>
                                        </p:tgtEl>
                                        <p:attrNameLst>
                                          <p:attrName>ppt_x</p:attrName>
                                        </p:attrNameLst>
                                      </p:cBhvr>
                                      <p:tavLst>
                                        <p:tav tm="0">
                                          <p:val>
                                            <p:strVal val="#ppt_x"/>
                                          </p:val>
                                        </p:tav>
                                        <p:tav tm="100000">
                                          <p:val>
                                            <p:strVal val="#ppt_x"/>
                                          </p:val>
                                        </p:tav>
                                      </p:tavLst>
                                    </p:anim>
                                    <p:anim calcmode="lin" valueType="num">
                                      <p:cBhvr>
                                        <p:cTn id="9" dur="7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mn-lt"/>
              </a:rPr>
              <a:t>Minnesota has already begun the transition </a:t>
            </a:r>
            <a:r>
              <a:rPr lang="en-US" sz="4000" dirty="0" smtClean="0">
                <a:latin typeface="+mn-lt"/>
              </a:rPr>
              <a:t/>
            </a:r>
            <a:br>
              <a:rPr lang="en-US" sz="4000" dirty="0" smtClean="0">
                <a:latin typeface="+mn-lt"/>
              </a:rPr>
            </a:br>
            <a:r>
              <a:rPr lang="en-US" sz="4000" dirty="0" smtClean="0">
                <a:latin typeface="+mn-lt"/>
              </a:rPr>
              <a:t>to </a:t>
            </a:r>
            <a:r>
              <a:rPr lang="en-US" sz="4000" dirty="0">
                <a:latin typeface="+mn-lt"/>
              </a:rPr>
              <a:t>an older state</a:t>
            </a:r>
          </a:p>
        </p:txBody>
      </p:sp>
      <p:graphicFrame>
        <p:nvGraphicFramePr>
          <p:cNvPr id="4" name="Content Placeholder 5"/>
          <p:cNvGraphicFramePr>
            <a:graphicFrameLocks noGrp="1"/>
          </p:cNvGraphicFramePr>
          <p:nvPr>
            <p:ph idx="1"/>
            <p:extLst/>
          </p:nvPr>
        </p:nvGraphicFramePr>
        <p:xfrm>
          <a:off x="1215342" y="1607896"/>
          <a:ext cx="936391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119501" y="6008185"/>
            <a:ext cx="7949950" cy="400110"/>
          </a:xfrm>
          <a:prstGeom prst="rect">
            <a:avLst/>
          </a:prstGeom>
          <a:noFill/>
        </p:spPr>
        <p:txBody>
          <a:bodyPr wrap="square" rtlCol="0">
            <a:spAutoFit/>
          </a:bodyPr>
          <a:lstStyle>
            <a:defPPr>
              <a:defRPr lang="en-US"/>
            </a:defPPr>
            <a:lvl1pPr>
              <a:defRPr sz="1200">
                <a:solidFill>
                  <a:schemeClr val="tx1">
                    <a:lumMod val="50000"/>
                    <a:lumOff val="50000"/>
                  </a:schemeClr>
                </a:solidFill>
              </a:defRPr>
            </a:lvl1pPr>
          </a:lstStyle>
          <a:p>
            <a:r>
              <a:rPr lang="en-US" sz="2000" dirty="0">
                <a:solidFill>
                  <a:schemeClr val="tx2"/>
                </a:solidFill>
              </a:rPr>
              <a:t>Source: U.S. Census </a:t>
            </a:r>
            <a:r>
              <a:rPr lang="en-US" sz="2000" dirty="0" smtClean="0">
                <a:solidFill>
                  <a:schemeClr val="tx2"/>
                </a:solidFill>
              </a:rPr>
              <a:t>Bureau, State Demographer’s Office</a:t>
            </a:r>
            <a:endParaRPr lang="en-US" sz="2000" dirty="0">
              <a:solidFill>
                <a:schemeClr val="tx2"/>
              </a:solidFill>
            </a:endParaRPr>
          </a:p>
        </p:txBody>
      </p:sp>
    </p:spTree>
    <p:extLst>
      <p:ext uri="{BB962C8B-B14F-4D97-AF65-F5344CB8AC3E}">
        <p14:creationId xmlns:p14="http://schemas.microsoft.com/office/powerpoint/2010/main" val="1428001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Demographic  Highlights</a:t>
            </a:r>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solidFill>
                  <a:srgbClr val="000000"/>
                </a:solidFill>
              </a:rPr>
              <a:pPr/>
              <a:t>5/11/2020</a:t>
            </a:fld>
            <a:endParaRPr lang="en-US" dirty="0">
              <a:solidFill>
                <a:srgbClr val="000000"/>
              </a:solidFill>
            </a:endParaRPr>
          </a:p>
        </p:txBody>
      </p:sp>
      <p:sp>
        <p:nvSpPr>
          <p:cNvPr id="5" name="Footer Placeholder 4"/>
          <p:cNvSpPr>
            <a:spLocks noGrp="1"/>
          </p:cNvSpPr>
          <p:nvPr>
            <p:ph type="ftr" sz="quarter" idx="3"/>
          </p:nvPr>
        </p:nvSpPr>
        <p:spPr/>
        <p:txBody>
          <a:bodyPr/>
          <a:lstStyle/>
          <a:p>
            <a:r>
              <a:rPr lang="en-US" smtClean="0">
                <a:solidFill>
                  <a:srgbClr val="000000"/>
                </a:solidFill>
              </a:rPr>
              <a:t>Minnesota Board on Aging </a:t>
            </a:r>
            <a:r>
              <a:rPr lang="en-US" smtClean="0">
                <a:solidFill>
                  <a:srgbClr val="003865"/>
                </a:solidFill>
              </a:rPr>
              <a:t>|</a:t>
            </a:r>
            <a:r>
              <a:rPr lang="en-US" smtClean="0">
                <a:solidFill>
                  <a:srgbClr val="000000"/>
                </a:solidFill>
              </a:rPr>
              <a:t> www.managing.net</a:t>
            </a:r>
            <a:endParaRPr lang="en-US" dirty="0" smtClean="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19</a:t>
            </a:fld>
            <a:endParaRPr lang="en-US" dirty="0">
              <a:solidFill>
                <a:srgbClr val="000000"/>
              </a:solidFill>
            </a:endParaRPr>
          </a:p>
        </p:txBody>
      </p:sp>
      <p:pic>
        <p:nvPicPr>
          <p:cNvPr id="8" name="Picture 2" descr="is a 2013 map showing 31 MN counties where at least 1 in 5 residents are age 65+ &#10;&#10;" title="Map of Minnesota"/>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8803" t="12102" r="19262" b="3757"/>
          <a:stretch/>
        </p:blipFill>
        <p:spPr bwMode="auto">
          <a:xfrm>
            <a:off x="6803836" y="1430215"/>
            <a:ext cx="4470716" cy="4806462"/>
          </a:xfrm>
          <a:prstGeom prst="rect">
            <a:avLst/>
          </a:prstGeom>
          <a:noFill/>
        </p:spPr>
      </p:pic>
      <p:sp>
        <p:nvSpPr>
          <p:cNvPr id="9" name="TextBox 8"/>
          <p:cNvSpPr txBox="1"/>
          <p:nvPr/>
        </p:nvSpPr>
        <p:spPr>
          <a:xfrm>
            <a:off x="914400" y="1875692"/>
            <a:ext cx="3598985" cy="2862322"/>
          </a:xfrm>
          <a:prstGeom prst="rect">
            <a:avLst/>
          </a:prstGeom>
          <a:noFill/>
        </p:spPr>
        <p:txBody>
          <a:bodyPr wrap="square" rtlCol="0">
            <a:spAutoFit/>
          </a:bodyPr>
          <a:lstStyle/>
          <a:p>
            <a:r>
              <a:rPr lang="en-US" sz="3600" dirty="0" smtClean="0"/>
              <a:t>2013 </a:t>
            </a:r>
          </a:p>
          <a:p>
            <a:r>
              <a:rPr lang="en-US" sz="3600" dirty="0" smtClean="0"/>
              <a:t>Counties (31) where at least 1 in 5 residents were 65+ </a:t>
            </a:r>
            <a:endParaRPr lang="en-US" sz="3600" dirty="0"/>
          </a:p>
        </p:txBody>
      </p:sp>
    </p:spTree>
    <p:extLst>
      <p:ext uri="{BB962C8B-B14F-4D97-AF65-F5344CB8AC3E}">
        <p14:creationId xmlns:p14="http://schemas.microsoft.com/office/powerpoint/2010/main" val="1404335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pc="600" dirty="0" smtClean="0"/>
              <a:t>Overview</a:t>
            </a:r>
            <a:endParaRPr lang="en-US" spc="600" dirty="0"/>
          </a:p>
        </p:txBody>
      </p:sp>
      <p:sp>
        <p:nvSpPr>
          <p:cNvPr id="3" name="Content Placeholder 2"/>
          <p:cNvSpPr>
            <a:spLocks noGrp="1"/>
          </p:cNvSpPr>
          <p:nvPr>
            <p:ph sz="half" idx="1"/>
          </p:nvPr>
        </p:nvSpPr>
        <p:spPr>
          <a:xfrm>
            <a:off x="914400" y="1554480"/>
            <a:ext cx="6432698" cy="4572000"/>
          </a:xfrm>
        </p:spPr>
        <p:txBody>
          <a:bodyPr>
            <a:normAutofit/>
          </a:bodyPr>
          <a:lstStyle/>
          <a:p>
            <a:r>
              <a:rPr lang="en-US" dirty="0"/>
              <a:t>The Aging Network </a:t>
            </a:r>
            <a:endParaRPr lang="en-US" dirty="0" smtClean="0"/>
          </a:p>
          <a:p>
            <a:r>
              <a:rPr lang="en-US" dirty="0" smtClean="0"/>
              <a:t>Aging Network and Federal Pandemic Funds</a:t>
            </a:r>
            <a:endParaRPr lang="en-US" dirty="0"/>
          </a:p>
          <a:p>
            <a:r>
              <a:rPr lang="en-US" dirty="0" smtClean="0"/>
              <a:t>MN’s LTSS System</a:t>
            </a:r>
            <a:endParaRPr lang="en-US" dirty="0"/>
          </a:p>
          <a:p>
            <a:r>
              <a:rPr lang="en-US" dirty="0" smtClean="0"/>
              <a:t>Demographic </a:t>
            </a:r>
            <a:r>
              <a:rPr lang="en-US" dirty="0"/>
              <a:t>Highlights</a:t>
            </a:r>
          </a:p>
          <a:p>
            <a:r>
              <a:rPr lang="en-US" dirty="0" smtClean="0"/>
              <a:t>MN2030:  Looking Forward</a:t>
            </a:r>
          </a:p>
          <a:p>
            <a:r>
              <a:rPr lang="en-US" dirty="0" smtClean="0"/>
              <a:t>Governor’s Council on Age-Friendly MN</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5/11/2020</a:t>
            </a:fld>
            <a:endParaRPr lang="en-US" dirty="0"/>
          </a:p>
        </p:txBody>
      </p:sp>
      <p:sp>
        <p:nvSpPr>
          <p:cNvPr id="6" name="Footer Placeholder 5"/>
          <p:cNvSpPr>
            <a:spLocks noGrp="1"/>
          </p:cNvSpPr>
          <p:nvPr>
            <p:ph type="ftr" sz="quarter" idx="3"/>
          </p:nvPr>
        </p:nvSpPr>
        <p:spPr>
          <a:xfrm>
            <a:off x="3302177" y="6356349"/>
            <a:ext cx="5587647" cy="365125"/>
          </a:xfrm>
        </p:spPr>
        <p:txBody>
          <a:bodyPr/>
          <a:lstStyle/>
          <a:p>
            <a:r>
              <a:rPr lang="en-US" dirty="0"/>
              <a:t>Minnesota Board on Aging </a:t>
            </a:r>
            <a:r>
              <a:rPr lang="en-US" dirty="0">
                <a:solidFill>
                  <a:schemeClr val="accent1"/>
                </a:solidFill>
              </a:rPr>
              <a:t>|</a:t>
            </a:r>
            <a:r>
              <a:rPr lang="en-US" dirty="0"/>
              <a:t> www.managing.net</a:t>
            </a:r>
          </a:p>
        </p:txBody>
      </p:sp>
      <p:sp>
        <p:nvSpPr>
          <p:cNvPr id="7" name="Slide Number Placeholder 6"/>
          <p:cNvSpPr>
            <a:spLocks noGrp="1"/>
          </p:cNvSpPr>
          <p:nvPr>
            <p:ph type="sldNum" sz="quarter" idx="12"/>
          </p:nvPr>
        </p:nvSpPr>
        <p:spPr/>
        <p:txBody>
          <a:bodyPr/>
          <a:lstStyle/>
          <a:p>
            <a:fld id="{48F63A3B-78C7-47BE-AE5E-E10140E04643}" type="slidenum">
              <a:rPr lang="en-US" smtClean="0"/>
              <a:t>2</a:t>
            </a:fld>
            <a:endParaRPr lang="en-US" dirty="0"/>
          </a:p>
        </p:txBody>
      </p:sp>
      <p:pic>
        <p:nvPicPr>
          <p:cNvPr id="4" name="Picture 3"/>
          <p:cNvPicPr>
            <a:picLocks noChangeAspect="1"/>
          </p:cNvPicPr>
          <p:nvPr/>
        </p:nvPicPr>
        <p:blipFill>
          <a:blip r:embed="rId3"/>
          <a:stretch>
            <a:fillRect/>
          </a:stretch>
        </p:blipFill>
        <p:spPr>
          <a:xfrm>
            <a:off x="7837715" y="1966515"/>
            <a:ext cx="3436837" cy="3994795"/>
          </a:xfrm>
          <a:prstGeom prst="rect">
            <a:avLst/>
          </a:prstGeom>
        </p:spPr>
      </p:pic>
    </p:spTree>
    <p:extLst>
      <p:ext uri="{BB962C8B-B14F-4D97-AF65-F5344CB8AC3E}">
        <p14:creationId xmlns:p14="http://schemas.microsoft.com/office/powerpoint/2010/main" val="3061798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Demographic  Highlights</a:t>
            </a:r>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solidFill>
                  <a:srgbClr val="000000"/>
                </a:solidFill>
              </a:rPr>
              <a:pPr/>
              <a:t>5/11/2020</a:t>
            </a:fld>
            <a:endParaRPr lang="en-US" dirty="0">
              <a:solidFill>
                <a:srgbClr val="000000"/>
              </a:solidFill>
            </a:endParaRPr>
          </a:p>
        </p:txBody>
      </p:sp>
      <p:sp>
        <p:nvSpPr>
          <p:cNvPr id="5" name="Footer Placeholder 4"/>
          <p:cNvSpPr>
            <a:spLocks noGrp="1"/>
          </p:cNvSpPr>
          <p:nvPr>
            <p:ph type="ftr" sz="quarter" idx="3"/>
          </p:nvPr>
        </p:nvSpPr>
        <p:spPr/>
        <p:txBody>
          <a:bodyPr/>
          <a:lstStyle/>
          <a:p>
            <a:r>
              <a:rPr lang="en-US" smtClean="0">
                <a:solidFill>
                  <a:srgbClr val="000000"/>
                </a:solidFill>
              </a:rPr>
              <a:t>Minnesota Board on Aging </a:t>
            </a:r>
            <a:r>
              <a:rPr lang="en-US" smtClean="0">
                <a:solidFill>
                  <a:srgbClr val="003865"/>
                </a:solidFill>
              </a:rPr>
              <a:t>|</a:t>
            </a:r>
            <a:r>
              <a:rPr lang="en-US" smtClean="0">
                <a:solidFill>
                  <a:srgbClr val="000000"/>
                </a:solidFill>
              </a:rPr>
              <a:t> www.managing.net</a:t>
            </a:r>
            <a:endParaRPr lang="en-US" dirty="0" smtClean="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20</a:t>
            </a:fld>
            <a:endParaRPr lang="en-US" dirty="0">
              <a:solidFill>
                <a:srgbClr val="000000"/>
              </a:solidFill>
            </a:endParaRPr>
          </a:p>
        </p:txBody>
      </p:sp>
      <p:sp>
        <p:nvSpPr>
          <p:cNvPr id="9" name="TextBox 8"/>
          <p:cNvSpPr txBox="1"/>
          <p:nvPr/>
        </p:nvSpPr>
        <p:spPr>
          <a:xfrm>
            <a:off x="914400" y="1875692"/>
            <a:ext cx="3598985" cy="2862322"/>
          </a:xfrm>
          <a:prstGeom prst="rect">
            <a:avLst/>
          </a:prstGeom>
          <a:noFill/>
        </p:spPr>
        <p:txBody>
          <a:bodyPr wrap="square" rtlCol="0">
            <a:spAutoFit/>
          </a:bodyPr>
          <a:lstStyle/>
          <a:p>
            <a:r>
              <a:rPr lang="en-US" sz="3600" dirty="0" smtClean="0"/>
              <a:t>2030 </a:t>
            </a:r>
          </a:p>
          <a:p>
            <a:r>
              <a:rPr lang="en-US" sz="3600" dirty="0" smtClean="0"/>
              <a:t>Counties (87) where at least 1 in 5 residents were 65+ </a:t>
            </a:r>
            <a:endParaRPr lang="en-US" sz="3600" dirty="0"/>
          </a:p>
        </p:txBody>
      </p:sp>
      <p:pic>
        <p:nvPicPr>
          <p:cNvPr id="3" name="Picture 2"/>
          <p:cNvPicPr>
            <a:picLocks noChangeAspect="1"/>
          </p:cNvPicPr>
          <p:nvPr/>
        </p:nvPicPr>
        <p:blipFill>
          <a:blip r:embed="rId3"/>
          <a:stretch>
            <a:fillRect/>
          </a:stretch>
        </p:blipFill>
        <p:spPr>
          <a:xfrm>
            <a:off x="6736580" y="1424943"/>
            <a:ext cx="4537972" cy="5033587"/>
          </a:xfrm>
          <a:prstGeom prst="rect">
            <a:avLst/>
          </a:prstGeom>
        </p:spPr>
      </p:pic>
    </p:spTree>
    <p:extLst>
      <p:ext uri="{BB962C8B-B14F-4D97-AF65-F5344CB8AC3E}">
        <p14:creationId xmlns:p14="http://schemas.microsoft.com/office/powerpoint/2010/main" val="2041931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9926782" cy="1437375"/>
          </a:xfrm>
        </p:spPr>
        <p:txBody>
          <a:bodyPr vert="horz" lIns="91440" tIns="45720" rIns="91440" bIns="45720" rtlCol="0" anchor="ctr">
            <a:noAutofit/>
          </a:bodyPr>
          <a:lstStyle/>
          <a:p>
            <a:r>
              <a:rPr lang="en-US" dirty="0">
                <a:latin typeface="+mn-lt"/>
                <a:ea typeface="Cambria Math" panose="02040503050406030204" pitchFamily="18" charset="0"/>
              </a:rPr>
              <a:t>Projected Growth in Labor Force </a:t>
            </a:r>
            <a:br>
              <a:rPr lang="en-US" dirty="0">
                <a:latin typeface="+mn-lt"/>
                <a:ea typeface="Cambria Math" panose="02040503050406030204" pitchFamily="18" charset="0"/>
              </a:rPr>
            </a:br>
            <a:r>
              <a:rPr lang="en-US" sz="2400" dirty="0">
                <a:latin typeface="+mn-lt"/>
                <a:ea typeface="Cambria Math" panose="02040503050406030204" pitchFamily="18" charset="0"/>
              </a:rPr>
              <a:t>Annual Average, Ages 16+</a:t>
            </a:r>
          </a:p>
        </p:txBody>
      </p:sp>
      <p:graphicFrame>
        <p:nvGraphicFramePr>
          <p:cNvPr id="4" name="Content Placeholder 3"/>
          <p:cNvGraphicFramePr>
            <a:graphicFrameLocks noGrp="1"/>
          </p:cNvGraphicFramePr>
          <p:nvPr>
            <p:ph idx="1"/>
            <p:extLst/>
          </p:nvPr>
        </p:nvGraphicFramePr>
        <p:xfrm>
          <a:off x="1981200" y="1295401"/>
          <a:ext cx="82296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81199" y="6126164"/>
            <a:ext cx="8482315" cy="400110"/>
          </a:xfrm>
          <a:prstGeom prst="rect">
            <a:avLst/>
          </a:prstGeom>
          <a:noFill/>
        </p:spPr>
        <p:txBody>
          <a:bodyPr wrap="square" rtlCol="0">
            <a:spAutoFit/>
          </a:bodyPr>
          <a:lstStyle>
            <a:defPPr>
              <a:defRPr lang="en-US"/>
            </a:defPPr>
            <a:lvl1pPr>
              <a:defRPr sz="1200">
                <a:solidFill>
                  <a:schemeClr val="tx1">
                    <a:lumMod val="50000"/>
                    <a:lumOff val="50000"/>
                  </a:schemeClr>
                </a:solidFill>
              </a:defRPr>
            </a:lvl1pPr>
          </a:lstStyle>
          <a:p>
            <a:r>
              <a:rPr lang="en-US" sz="2000" dirty="0">
                <a:solidFill>
                  <a:schemeClr val="tx2"/>
                </a:solidFill>
              </a:rPr>
              <a:t>Source: U.S. Census Bureau, Minnesota State Demographic Center Projections</a:t>
            </a:r>
          </a:p>
        </p:txBody>
      </p:sp>
    </p:spTree>
    <p:extLst>
      <p:ext uri="{BB962C8B-B14F-4D97-AF65-F5344CB8AC3E}">
        <p14:creationId xmlns:p14="http://schemas.microsoft.com/office/powerpoint/2010/main" val="178045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Grants</a:t>
            </a:r>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t>5/11/2020</a:t>
            </a:fld>
            <a:endParaRPr lang="en-US" dirty="0"/>
          </a:p>
        </p:txBody>
      </p:sp>
      <p:sp>
        <p:nvSpPr>
          <p:cNvPr id="5" name="Footer Placeholder 4"/>
          <p:cNvSpPr>
            <a:spLocks noGrp="1"/>
          </p:cNvSpPr>
          <p:nvPr>
            <p:ph type="ftr" sz="quarter" idx="3"/>
          </p:nvPr>
        </p:nvSpPr>
        <p:spPr/>
        <p:txBody>
          <a:bodyPr/>
          <a:lstStyle/>
          <a:p>
            <a:r>
              <a:rPr lang="en-US" smtClean="0"/>
              <a:t>Minnesota Board on Aging </a:t>
            </a:r>
            <a:r>
              <a:rPr lang="en-US" smtClean="0">
                <a:solidFill>
                  <a:schemeClr val="accent1"/>
                </a:solidFill>
              </a:rPr>
              <a:t>|</a:t>
            </a:r>
            <a:r>
              <a:rPr lang="en-US" smtClean="0"/>
              <a:t> www.managing.net</a:t>
            </a:r>
            <a:endParaRPr lang="en-US"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90641984"/>
              </p:ext>
            </p:extLst>
          </p:nvPr>
        </p:nvGraphicFramePr>
        <p:xfrm>
          <a:off x="914400" y="1554163"/>
          <a:ext cx="10360025"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348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8" y="-8795"/>
            <a:ext cx="11900438" cy="1216025"/>
          </a:xfrm>
        </p:spPr>
        <p:txBody>
          <a:bodyPr/>
          <a:lstStyle/>
          <a:p>
            <a:r>
              <a:rPr lang="en-US" dirty="0" smtClean="0"/>
              <a:t>MN2030 Looking Forward and Age-Friendly - Process </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23</a:t>
            </a:fld>
            <a:endParaRPr lang="en-US" dirty="0">
              <a:solidFill>
                <a:srgbClr val="000000"/>
              </a:solidFill>
            </a:endParaRPr>
          </a:p>
        </p:txBody>
      </p:sp>
      <p:sp>
        <p:nvSpPr>
          <p:cNvPr id="23" name="TextBox 22"/>
          <p:cNvSpPr txBox="1"/>
          <p:nvPr/>
        </p:nvSpPr>
        <p:spPr>
          <a:xfrm>
            <a:off x="133485" y="3083177"/>
            <a:ext cx="1877282" cy="1421928"/>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Spring 2017 MN2030: Looking Forward – Started by MBA and DHS</a:t>
            </a:r>
          </a:p>
        </p:txBody>
      </p:sp>
      <p:sp>
        <p:nvSpPr>
          <p:cNvPr id="20" name="TextBox 19"/>
          <p:cNvSpPr txBox="1"/>
          <p:nvPr/>
        </p:nvSpPr>
        <p:spPr>
          <a:xfrm>
            <a:off x="732079" y="5485205"/>
            <a:ext cx="785416" cy="461665"/>
          </a:xfrm>
          <a:prstGeom prst="rect">
            <a:avLst/>
          </a:prstGeom>
          <a:noFill/>
        </p:spPr>
        <p:txBody>
          <a:bodyPr wrap="square" rtlCol="0">
            <a:spAutoFit/>
          </a:bodyPr>
          <a:lstStyle/>
          <a:p>
            <a:pPr>
              <a:lnSpc>
                <a:spcPct val="120000"/>
              </a:lnSpc>
              <a:spcAft>
                <a:spcPts val="450"/>
              </a:spcAft>
            </a:pPr>
            <a:r>
              <a:rPr lang="en-US" sz="2000" b="1" dirty="0">
                <a:solidFill>
                  <a:srgbClr val="003865"/>
                </a:solidFill>
                <a:ea typeface="Century Gothic" charset="0"/>
                <a:cs typeface="Century Gothic" charset="0"/>
              </a:rPr>
              <a:t>2017</a:t>
            </a:r>
            <a:endParaRPr lang="en-US" sz="1200" b="1" dirty="0">
              <a:solidFill>
                <a:srgbClr val="003865"/>
              </a:solidFill>
              <a:ea typeface="Century Gothic" charset="0"/>
              <a:cs typeface="Century Gothic" charset="0"/>
            </a:endParaRPr>
          </a:p>
        </p:txBody>
      </p:sp>
      <p:cxnSp>
        <p:nvCxnSpPr>
          <p:cNvPr id="7" name="Straight Connector 6"/>
          <p:cNvCxnSpPr/>
          <p:nvPr/>
        </p:nvCxnSpPr>
        <p:spPr>
          <a:xfrm flipV="1">
            <a:off x="957368" y="1648691"/>
            <a:ext cx="10250959" cy="3651976"/>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83212" y="3812610"/>
            <a:ext cx="785416" cy="461665"/>
          </a:xfrm>
          <a:prstGeom prst="rect">
            <a:avLst/>
          </a:prstGeom>
          <a:noFill/>
        </p:spPr>
        <p:txBody>
          <a:bodyPr wrap="square" rtlCol="0">
            <a:spAutoFit/>
          </a:bodyPr>
          <a:lstStyle/>
          <a:p>
            <a:pPr>
              <a:lnSpc>
                <a:spcPct val="120000"/>
              </a:lnSpc>
              <a:spcAft>
                <a:spcPts val="450"/>
              </a:spcAft>
            </a:pPr>
            <a:r>
              <a:rPr lang="en-US" sz="2000" b="1" dirty="0">
                <a:solidFill>
                  <a:srgbClr val="003865"/>
                </a:solidFill>
                <a:ea typeface="Century Gothic" charset="0"/>
                <a:cs typeface="Century Gothic" charset="0"/>
              </a:rPr>
              <a:t>2018</a:t>
            </a:r>
            <a:endParaRPr lang="en-US" sz="1200" b="1" dirty="0">
              <a:solidFill>
                <a:srgbClr val="003865"/>
              </a:solidFill>
              <a:ea typeface="Century Gothic" charset="0"/>
              <a:cs typeface="Century Gothic" charset="0"/>
            </a:endParaRPr>
          </a:p>
        </p:txBody>
      </p:sp>
      <p:sp>
        <p:nvSpPr>
          <p:cNvPr id="29" name="TextBox 28"/>
          <p:cNvSpPr txBox="1"/>
          <p:nvPr/>
        </p:nvSpPr>
        <p:spPr>
          <a:xfrm>
            <a:off x="4705823" y="4033846"/>
            <a:ext cx="785416" cy="461665"/>
          </a:xfrm>
          <a:prstGeom prst="rect">
            <a:avLst/>
          </a:prstGeom>
          <a:noFill/>
        </p:spPr>
        <p:txBody>
          <a:bodyPr wrap="square" rtlCol="0">
            <a:spAutoFit/>
          </a:bodyPr>
          <a:lstStyle/>
          <a:p>
            <a:pPr>
              <a:lnSpc>
                <a:spcPct val="120000"/>
              </a:lnSpc>
              <a:spcAft>
                <a:spcPts val="450"/>
              </a:spcAft>
            </a:pPr>
            <a:r>
              <a:rPr lang="en-US" sz="2000" b="1" dirty="0">
                <a:solidFill>
                  <a:srgbClr val="003865"/>
                </a:solidFill>
                <a:ea typeface="Century Gothic" charset="0"/>
                <a:cs typeface="Century Gothic" charset="0"/>
              </a:rPr>
              <a:t>2019</a:t>
            </a:r>
            <a:endParaRPr lang="en-US" sz="1200" b="1" dirty="0">
              <a:solidFill>
                <a:srgbClr val="003865"/>
              </a:solidFill>
              <a:ea typeface="Century Gothic" charset="0"/>
              <a:cs typeface="Century Gothic" charset="0"/>
            </a:endParaRPr>
          </a:p>
        </p:txBody>
      </p:sp>
      <p:sp>
        <p:nvSpPr>
          <p:cNvPr id="30" name="TextBox 29"/>
          <p:cNvSpPr txBox="1"/>
          <p:nvPr/>
        </p:nvSpPr>
        <p:spPr>
          <a:xfrm>
            <a:off x="6563889" y="1339137"/>
            <a:ext cx="1717226" cy="1153649"/>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May 2019</a:t>
            </a:r>
          </a:p>
          <a:p>
            <a:pPr>
              <a:lnSpc>
                <a:spcPct val="120000"/>
              </a:lnSpc>
              <a:spcAft>
                <a:spcPts val="450"/>
              </a:spcAft>
            </a:pPr>
            <a:r>
              <a:rPr lang="en-US" dirty="0">
                <a:solidFill>
                  <a:srgbClr val="003865"/>
                </a:solidFill>
                <a:ea typeface="Century Gothic" charset="0"/>
                <a:cs typeface="Century Gothic" charset="0"/>
              </a:rPr>
              <a:t>Meeting with 23 State Agencies</a:t>
            </a:r>
          </a:p>
        </p:txBody>
      </p:sp>
      <p:sp>
        <p:nvSpPr>
          <p:cNvPr id="31" name="TextBox 30"/>
          <p:cNvSpPr txBox="1"/>
          <p:nvPr/>
        </p:nvSpPr>
        <p:spPr>
          <a:xfrm>
            <a:off x="5031780" y="4692943"/>
            <a:ext cx="2378927" cy="1486048"/>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March 2019</a:t>
            </a:r>
          </a:p>
          <a:p>
            <a:pPr>
              <a:lnSpc>
                <a:spcPct val="120000"/>
              </a:lnSpc>
              <a:spcAft>
                <a:spcPts val="450"/>
              </a:spcAft>
            </a:pPr>
            <a:r>
              <a:rPr lang="en-US" dirty="0">
                <a:solidFill>
                  <a:srgbClr val="003865"/>
                </a:solidFill>
                <a:ea typeface="Century Gothic" charset="0"/>
                <a:cs typeface="Century Gothic" charset="0"/>
              </a:rPr>
              <a:t>Collaboration with MN Leadership Council on Aging</a:t>
            </a:r>
          </a:p>
        </p:txBody>
      </p:sp>
      <p:sp>
        <p:nvSpPr>
          <p:cNvPr id="32" name="TextBox 31"/>
          <p:cNvSpPr txBox="1"/>
          <p:nvPr/>
        </p:nvSpPr>
        <p:spPr>
          <a:xfrm>
            <a:off x="2014950" y="5106640"/>
            <a:ext cx="1717226" cy="757130"/>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Community Conversations</a:t>
            </a:r>
          </a:p>
        </p:txBody>
      </p:sp>
      <p:sp>
        <p:nvSpPr>
          <p:cNvPr id="33" name="TextBox 32"/>
          <p:cNvSpPr txBox="1"/>
          <p:nvPr/>
        </p:nvSpPr>
        <p:spPr>
          <a:xfrm>
            <a:off x="10382149" y="2468688"/>
            <a:ext cx="1709788" cy="1089529"/>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Launch Designation Process (2020)</a:t>
            </a:r>
          </a:p>
        </p:txBody>
      </p:sp>
      <p:sp>
        <p:nvSpPr>
          <p:cNvPr id="34" name="TextBox 33"/>
          <p:cNvSpPr txBox="1"/>
          <p:nvPr/>
        </p:nvSpPr>
        <p:spPr>
          <a:xfrm>
            <a:off x="3341692" y="1856208"/>
            <a:ext cx="1717226" cy="1089529"/>
          </a:xfrm>
          <a:prstGeom prst="rect">
            <a:avLst/>
          </a:prstGeom>
          <a:noFill/>
        </p:spPr>
        <p:txBody>
          <a:bodyPr wrap="square" rtlCol="0">
            <a:spAutoFit/>
          </a:bodyPr>
          <a:lstStyle/>
          <a:p>
            <a:pPr>
              <a:lnSpc>
                <a:spcPct val="120000"/>
              </a:lnSpc>
              <a:spcAft>
                <a:spcPts val="450"/>
              </a:spcAft>
            </a:pPr>
            <a:r>
              <a:rPr lang="en-US" dirty="0">
                <a:solidFill>
                  <a:srgbClr val="003865"/>
                </a:solidFill>
              </a:rPr>
              <a:t>AARP Age-Friendly State Process</a:t>
            </a:r>
            <a:endParaRPr lang="en-US" sz="2400" dirty="0">
              <a:solidFill>
                <a:srgbClr val="003865"/>
              </a:solidFill>
              <a:ea typeface="Century Gothic" charset="0"/>
              <a:cs typeface="Century Gothic" charset="0"/>
            </a:endParaRPr>
          </a:p>
        </p:txBody>
      </p:sp>
      <p:sp>
        <p:nvSpPr>
          <p:cNvPr id="35" name="TextBox 34"/>
          <p:cNvSpPr txBox="1"/>
          <p:nvPr/>
        </p:nvSpPr>
        <p:spPr>
          <a:xfrm>
            <a:off x="7577666" y="3914561"/>
            <a:ext cx="1873947" cy="1089529"/>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September 2019 Request to Governor </a:t>
            </a:r>
          </a:p>
        </p:txBody>
      </p:sp>
      <p:sp>
        <p:nvSpPr>
          <p:cNvPr id="18" name="TextBox 17"/>
          <p:cNvSpPr txBox="1"/>
          <p:nvPr/>
        </p:nvSpPr>
        <p:spPr>
          <a:xfrm>
            <a:off x="2135401" y="2560079"/>
            <a:ext cx="1203862" cy="1089529"/>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LTSS Status Checks</a:t>
            </a:r>
          </a:p>
        </p:txBody>
      </p:sp>
      <p:cxnSp>
        <p:nvCxnSpPr>
          <p:cNvPr id="10" name="Straight Connector 9"/>
          <p:cNvCxnSpPr/>
          <p:nvPr/>
        </p:nvCxnSpPr>
        <p:spPr>
          <a:xfrm flipH="1">
            <a:off x="967367" y="4673973"/>
            <a:ext cx="581" cy="59992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53814" y="2957769"/>
            <a:ext cx="12766" cy="127957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58196" y="3572050"/>
            <a:ext cx="1268" cy="115734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78212" y="2676735"/>
            <a:ext cx="12766" cy="127957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335057" y="2468688"/>
            <a:ext cx="581" cy="59992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08327" y="1638646"/>
            <a:ext cx="581" cy="59992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698202" y="4877088"/>
            <a:ext cx="2251882" cy="821250"/>
          </a:xfrm>
          <a:prstGeom prst="rect">
            <a:avLst/>
          </a:prstGeom>
          <a:noFill/>
        </p:spPr>
        <p:txBody>
          <a:bodyPr wrap="square" rtlCol="0">
            <a:spAutoFit/>
          </a:bodyPr>
          <a:lstStyle/>
          <a:p>
            <a:pPr>
              <a:lnSpc>
                <a:spcPct val="120000"/>
              </a:lnSpc>
              <a:spcAft>
                <a:spcPts val="450"/>
              </a:spcAft>
            </a:pPr>
            <a:r>
              <a:rPr lang="en-US" dirty="0">
                <a:solidFill>
                  <a:srgbClr val="003865"/>
                </a:solidFill>
                <a:ea typeface="Century Gothic" charset="0"/>
                <a:cs typeface="Century Gothic" charset="0"/>
              </a:rPr>
              <a:t>Executive Order</a:t>
            </a:r>
          </a:p>
          <a:p>
            <a:pPr>
              <a:lnSpc>
                <a:spcPct val="120000"/>
              </a:lnSpc>
              <a:spcAft>
                <a:spcPts val="450"/>
              </a:spcAft>
            </a:pPr>
            <a:r>
              <a:rPr lang="en-US" dirty="0">
                <a:solidFill>
                  <a:srgbClr val="003865"/>
                </a:solidFill>
                <a:ea typeface="Century Gothic" charset="0"/>
                <a:cs typeface="Century Gothic" charset="0"/>
              </a:rPr>
              <a:t>November/December</a:t>
            </a:r>
          </a:p>
        </p:txBody>
      </p:sp>
      <p:cxnSp>
        <p:nvCxnSpPr>
          <p:cNvPr id="24" name="Straight Connector 23"/>
          <p:cNvCxnSpPr/>
          <p:nvPr/>
        </p:nvCxnSpPr>
        <p:spPr>
          <a:xfrm flipH="1">
            <a:off x="9739700" y="2156319"/>
            <a:ext cx="9864" cy="2511988"/>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39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anim calcmode="lin" valueType="num">
                                      <p:cBhvr>
                                        <p:cTn id="38" dur="500" fill="hold"/>
                                        <p:tgtEl>
                                          <p:spTgt spid="32"/>
                                        </p:tgtEl>
                                        <p:attrNameLst>
                                          <p:attrName>ppt_x</p:attrName>
                                        </p:attrNameLst>
                                      </p:cBhvr>
                                      <p:tavLst>
                                        <p:tav tm="0">
                                          <p:val>
                                            <p:strVal val="#ppt_x"/>
                                          </p:val>
                                        </p:tav>
                                        <p:tav tm="100000">
                                          <p:val>
                                            <p:strVal val="#ppt_x"/>
                                          </p:val>
                                        </p:tav>
                                      </p:tavLst>
                                    </p:anim>
                                    <p:anim calcmode="lin" valueType="num">
                                      <p:cBhvr>
                                        <p:cTn id="39" dur="5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anim calcmode="lin" valueType="num">
                                      <p:cBhvr>
                                        <p:cTn id="43" dur="500" fill="hold"/>
                                        <p:tgtEl>
                                          <p:spTgt spid="33"/>
                                        </p:tgtEl>
                                        <p:attrNameLst>
                                          <p:attrName>ppt_x</p:attrName>
                                        </p:attrNameLst>
                                      </p:cBhvr>
                                      <p:tavLst>
                                        <p:tav tm="0">
                                          <p:val>
                                            <p:strVal val="#ppt_x"/>
                                          </p:val>
                                        </p:tav>
                                        <p:tav tm="100000">
                                          <p:val>
                                            <p:strVal val="#ppt_x"/>
                                          </p:val>
                                        </p:tav>
                                      </p:tavLst>
                                    </p:anim>
                                    <p:anim calcmode="lin" valueType="num">
                                      <p:cBhvr>
                                        <p:cTn id="44" dur="5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anim calcmode="lin" valueType="num">
                                      <p:cBhvr>
                                        <p:cTn id="48" dur="500" fill="hold"/>
                                        <p:tgtEl>
                                          <p:spTgt spid="34"/>
                                        </p:tgtEl>
                                        <p:attrNameLst>
                                          <p:attrName>ppt_x</p:attrName>
                                        </p:attrNameLst>
                                      </p:cBhvr>
                                      <p:tavLst>
                                        <p:tav tm="0">
                                          <p:val>
                                            <p:strVal val="#ppt_x"/>
                                          </p:val>
                                        </p:tav>
                                        <p:tav tm="100000">
                                          <p:val>
                                            <p:strVal val="#ppt_x"/>
                                          </p:val>
                                        </p:tav>
                                      </p:tavLst>
                                    </p:anim>
                                    <p:anim calcmode="lin" valueType="num">
                                      <p:cBhvr>
                                        <p:cTn id="49" dur="5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anim calcmode="lin" valueType="num">
                                      <p:cBhvr>
                                        <p:cTn id="53" dur="500" fill="hold"/>
                                        <p:tgtEl>
                                          <p:spTgt spid="35"/>
                                        </p:tgtEl>
                                        <p:attrNameLst>
                                          <p:attrName>ppt_x</p:attrName>
                                        </p:attrNameLst>
                                      </p:cBhvr>
                                      <p:tavLst>
                                        <p:tav tm="0">
                                          <p:val>
                                            <p:strVal val="#ppt_x"/>
                                          </p:val>
                                        </p:tav>
                                        <p:tav tm="100000">
                                          <p:val>
                                            <p:strVal val="#ppt_x"/>
                                          </p:val>
                                        </p:tav>
                                      </p:tavLst>
                                    </p:anim>
                                    <p:anim calcmode="lin" valueType="num">
                                      <p:cBhvr>
                                        <p:cTn id="54" dur="5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anim calcmode="lin" valueType="num">
                                      <p:cBhvr>
                                        <p:cTn id="58" dur="500" fill="hold"/>
                                        <p:tgtEl>
                                          <p:spTgt spid="18"/>
                                        </p:tgtEl>
                                        <p:attrNameLst>
                                          <p:attrName>ppt_x</p:attrName>
                                        </p:attrNameLst>
                                      </p:cBhvr>
                                      <p:tavLst>
                                        <p:tav tm="0">
                                          <p:val>
                                            <p:strVal val="#ppt_x"/>
                                          </p:val>
                                        </p:tav>
                                        <p:tav tm="100000">
                                          <p:val>
                                            <p:strVal val="#ppt_x"/>
                                          </p:val>
                                        </p:tav>
                                      </p:tavLst>
                                    </p:anim>
                                    <p:anim calcmode="lin" valueType="num">
                                      <p:cBhvr>
                                        <p:cTn id="59" dur="5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anim calcmode="lin" valueType="num">
                                      <p:cBhvr>
                                        <p:cTn id="63" dur="500" fill="hold"/>
                                        <p:tgtEl>
                                          <p:spTgt spid="22"/>
                                        </p:tgtEl>
                                        <p:attrNameLst>
                                          <p:attrName>ppt_x</p:attrName>
                                        </p:attrNameLst>
                                      </p:cBhvr>
                                      <p:tavLst>
                                        <p:tav tm="0">
                                          <p:val>
                                            <p:strVal val="#ppt_x"/>
                                          </p:val>
                                        </p:tav>
                                        <p:tav tm="100000">
                                          <p:val>
                                            <p:strVal val="#ppt_x"/>
                                          </p:val>
                                        </p:tav>
                                      </p:tavLst>
                                    </p:anim>
                                    <p:anim calcmode="lin" valueType="num">
                                      <p:cBhvr>
                                        <p:cTn id="6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8" grpId="0"/>
      <p:bldP spid="29" grpId="0"/>
      <p:bldP spid="30" grpId="0"/>
      <p:bldP spid="31" grpId="0"/>
      <p:bldP spid="32" grpId="0"/>
      <p:bldP spid="33" grpId="0"/>
      <p:bldP spid="34" grpId="0"/>
      <p:bldP spid="35" grpId="0"/>
      <p:bldP spid="18"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Governor’s Council on Age-Friendly Minnesota</a:t>
            </a:r>
            <a:endParaRPr lang="en-US" dirty="0"/>
          </a:p>
        </p:txBody>
      </p:sp>
      <p:sp>
        <p:nvSpPr>
          <p:cNvPr id="4" name="Date Placeholder 3"/>
          <p:cNvSpPr>
            <a:spLocks noGrp="1"/>
          </p:cNvSpPr>
          <p:nvPr>
            <p:ph type="dt" sz="half" idx="10"/>
          </p:nvPr>
        </p:nvSpPr>
        <p:spPr/>
        <p:txBody>
          <a:bodyPr/>
          <a:lstStyle/>
          <a:p>
            <a:fld id="{16CF22AB-E3DF-4851-B786-7CBAF037E12C}" type="datetime1">
              <a:rPr lang="en-US" smtClean="0"/>
              <a:t>5/11/2020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pic>
        <p:nvPicPr>
          <p:cNvPr id="7" name="Picture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14175" r="7565" b="14175"/>
          <a:stretch/>
        </p:blipFill>
        <p:spPr>
          <a:xfrm>
            <a:off x="243429" y="1993171"/>
            <a:ext cx="11948571" cy="3586030"/>
          </a:xfrm>
          <a:prstGeom prst="rect">
            <a:avLst/>
          </a:prstGeom>
        </p:spPr>
      </p:pic>
      <p:sp>
        <p:nvSpPr>
          <p:cNvPr id="8" name="Rectangle 7"/>
          <p:cNvSpPr/>
          <p:nvPr/>
        </p:nvSpPr>
        <p:spPr>
          <a:xfrm>
            <a:off x="3390113" y="5706165"/>
            <a:ext cx="5655202" cy="523220"/>
          </a:xfrm>
          <a:prstGeom prst="rect">
            <a:avLst/>
          </a:prstGeom>
        </p:spPr>
        <p:txBody>
          <a:bodyPr wrap="none">
            <a:spAutoFit/>
          </a:bodyPr>
          <a:lstStyle/>
          <a:p>
            <a:pPr algn="ctr"/>
            <a:r>
              <a:rPr lang="en-US" sz="2800" dirty="0">
                <a:hlinkClick r:id="rId4"/>
              </a:rPr>
              <a:t>https://mn.gov/dhs/age-friendly-mn/</a:t>
            </a:r>
            <a:endParaRPr lang="en-US" sz="2800" dirty="0"/>
          </a:p>
        </p:txBody>
      </p:sp>
    </p:spTree>
    <p:extLst>
      <p:ext uri="{BB962C8B-B14F-4D97-AF65-F5344CB8AC3E}">
        <p14:creationId xmlns:p14="http://schemas.microsoft.com/office/powerpoint/2010/main" val="194794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Age-Friendly?</a:t>
            </a:r>
            <a:endParaRPr lang="en-US" dirty="0"/>
          </a:p>
        </p:txBody>
      </p:sp>
      <p:sp>
        <p:nvSpPr>
          <p:cNvPr id="4" name="Date Placeholder 3"/>
          <p:cNvSpPr>
            <a:spLocks noGrp="1"/>
          </p:cNvSpPr>
          <p:nvPr>
            <p:ph type="dt" sz="half" idx="10"/>
          </p:nvPr>
        </p:nvSpPr>
        <p:spPr/>
        <p:txBody>
          <a:bodyPr/>
          <a:lstStyle/>
          <a:p>
            <a:fld id="{16CF22AB-E3DF-4851-B786-7CBAF037E12C}" type="datetime1">
              <a:rPr lang="en-US" smtClean="0"/>
              <a:t>5/11/2020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grpSp>
        <p:nvGrpSpPr>
          <p:cNvPr id="7" name="Group 6">
            <a:extLst>
              <a:ext uri="{FF2B5EF4-FFF2-40B4-BE49-F238E27FC236}">
                <a16:creationId xmlns:a16="http://schemas.microsoft.com/office/drawing/2014/main" xmlns="" id="{0CF8C00A-6A89-4E1D-9337-ECB139A24CA9}"/>
              </a:ext>
            </a:extLst>
          </p:cNvPr>
          <p:cNvGrpSpPr/>
          <p:nvPr/>
        </p:nvGrpSpPr>
        <p:grpSpPr>
          <a:xfrm>
            <a:off x="2393970" y="1483814"/>
            <a:ext cx="7696199" cy="4604744"/>
            <a:chOff x="500840" y="863917"/>
            <a:chExt cx="8094685" cy="5020049"/>
          </a:xfrm>
        </p:grpSpPr>
        <p:pic>
          <p:nvPicPr>
            <p:cNvPr id="8" name="Picture 2" descr="AgeFriendly8Domains">
              <a:extLst>
                <a:ext uri="{FF2B5EF4-FFF2-40B4-BE49-F238E27FC236}">
                  <a16:creationId xmlns:a16="http://schemas.microsoft.com/office/drawing/2014/main" xmlns="" id="{C8916AEB-A330-4768-8E5B-451A7081C14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431" t="12988" r="3966" b="13552"/>
            <a:stretch/>
          </p:blipFill>
          <p:spPr bwMode="auto">
            <a:xfrm>
              <a:off x="500840" y="863917"/>
              <a:ext cx="8094685" cy="50200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EA9E56F9-5959-464D-9F89-D54AD22A0528}"/>
                </a:ext>
              </a:extLst>
            </p:cNvPr>
            <p:cNvSpPr/>
            <p:nvPr/>
          </p:nvSpPr>
          <p:spPr>
            <a:xfrm>
              <a:off x="2836189" y="2913681"/>
              <a:ext cx="3502617" cy="100047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63675" y="3103284"/>
              <a:ext cx="5072155" cy="8052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FF0000"/>
                  </a:solidFill>
                  <a:effectLst/>
                  <a:uLnTx/>
                  <a:uFillTx/>
                </a:rPr>
                <a:t>The 8 Domains of Livability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grpSp>
    </p:spTree>
    <p:extLst>
      <p:ext uri="{BB962C8B-B14F-4D97-AF65-F5344CB8AC3E}">
        <p14:creationId xmlns:p14="http://schemas.microsoft.com/office/powerpoint/2010/main" val="1158522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Discussion</a:t>
            </a:r>
            <a:r>
              <a:rPr lang="en-US" dirty="0" smtClean="0"/>
              <a:t> </a:t>
            </a:r>
            <a:r>
              <a:rPr lang="en-US" dirty="0" smtClean="0"/>
              <a:t>Topics</a:t>
            </a:r>
            <a:endParaRPr lang="en-US" dirty="0"/>
          </a:p>
        </p:txBody>
      </p:sp>
      <p:sp>
        <p:nvSpPr>
          <p:cNvPr id="3" name="Content Placeholder 2"/>
          <p:cNvSpPr>
            <a:spLocks noGrp="1"/>
          </p:cNvSpPr>
          <p:nvPr>
            <p:ph idx="1"/>
          </p:nvPr>
        </p:nvSpPr>
        <p:spPr/>
        <p:txBody>
          <a:bodyPr/>
          <a:lstStyle/>
          <a:p>
            <a:r>
              <a:rPr lang="en-US" dirty="0" smtClean="0"/>
              <a:t>What service delivery changes have you made as a result of the Covid-19 public health pandemic?  </a:t>
            </a:r>
          </a:p>
          <a:p>
            <a:r>
              <a:rPr lang="en-US" dirty="0" smtClean="0"/>
              <a:t>Have you made new or unique partnerships </a:t>
            </a:r>
            <a:r>
              <a:rPr lang="en-US" dirty="0"/>
              <a:t>as a result of the Covid-19 public health pandemic?</a:t>
            </a:r>
            <a:endParaRPr lang="en-US" dirty="0" smtClean="0"/>
          </a:p>
          <a:p>
            <a:r>
              <a:rPr lang="en-US" dirty="0" smtClean="0"/>
              <a:t>Aside from more financial resources what are your greatest needs to make it through the next three to six months? 12 months? </a:t>
            </a:r>
          </a:p>
          <a:p>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solidFill>
                  <a:srgbClr val="000000"/>
                </a:solidFill>
              </a:rPr>
              <a:pPr/>
              <a:t>5/11/2020</a:t>
            </a:fld>
            <a:endParaRPr lang="en-US" dirty="0">
              <a:solidFill>
                <a:srgbClr val="000000"/>
              </a:solidFill>
            </a:endParaRPr>
          </a:p>
        </p:txBody>
      </p:sp>
      <p:sp>
        <p:nvSpPr>
          <p:cNvPr id="5" name="Footer Placeholder 4"/>
          <p:cNvSpPr>
            <a:spLocks noGrp="1"/>
          </p:cNvSpPr>
          <p:nvPr>
            <p:ph type="ftr" sz="quarter" idx="3"/>
          </p:nvPr>
        </p:nvSpPr>
        <p:spPr/>
        <p:txBody>
          <a:bodyPr/>
          <a:lstStyle/>
          <a:p>
            <a:r>
              <a:rPr lang="en-US" smtClean="0">
                <a:solidFill>
                  <a:srgbClr val="000000"/>
                </a:solidFill>
              </a:rPr>
              <a:t>Minnesota Board on Aging </a:t>
            </a:r>
            <a:r>
              <a:rPr lang="en-US" smtClean="0">
                <a:solidFill>
                  <a:srgbClr val="003865"/>
                </a:solidFill>
              </a:rPr>
              <a:t>|</a:t>
            </a:r>
            <a:r>
              <a:rPr lang="en-US" smtClean="0">
                <a:solidFill>
                  <a:srgbClr val="000000"/>
                </a:solidFill>
              </a:rPr>
              <a:t> www.managing.net</a:t>
            </a:r>
            <a:endParaRPr lang="en-US" dirty="0" smtClean="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26</a:t>
            </a:fld>
            <a:endParaRPr lang="en-US" dirty="0">
              <a:solidFill>
                <a:srgbClr val="000000"/>
              </a:solidFill>
            </a:endParaRPr>
          </a:p>
        </p:txBody>
      </p:sp>
    </p:spTree>
    <p:extLst>
      <p:ext uri="{BB962C8B-B14F-4D97-AF65-F5344CB8AC3E}">
        <p14:creationId xmlns:p14="http://schemas.microsoft.com/office/powerpoint/2010/main" val="4118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6A75E6-E45B-4C5D-981E-7C8ED0C72F5D}" type="datetime1">
              <a:rPr lang="en-US" smtClean="0"/>
              <a:pPr/>
              <a:t>5/11/2020</a:t>
            </a:fld>
            <a:endParaRPr lang="en-US" dirty="0"/>
          </a:p>
        </p:txBody>
      </p:sp>
      <p:sp>
        <p:nvSpPr>
          <p:cNvPr id="4" name="Footer Placeholder 3"/>
          <p:cNvSpPr>
            <a:spLocks noGrp="1"/>
          </p:cNvSpPr>
          <p:nvPr>
            <p:ph type="ftr" sz="quarter" idx="3"/>
          </p:nvPr>
        </p:nvSpPr>
        <p:spPr>
          <a:xfrm>
            <a:off x="3302177" y="6356349"/>
            <a:ext cx="5587647" cy="365125"/>
          </a:xfrm>
        </p:spPr>
        <p:txBody>
          <a:bodyPr/>
          <a:lstStyle/>
          <a:p>
            <a:r>
              <a:rPr lang="en-US" dirty="0"/>
              <a:t>Minnesota Board on Aging </a:t>
            </a:r>
            <a:r>
              <a:rPr lang="en-US" dirty="0">
                <a:solidFill>
                  <a:schemeClr val="accent1"/>
                </a:solidFill>
              </a:rPr>
              <a:t>|</a:t>
            </a:r>
            <a:r>
              <a:rPr lang="en-US" dirty="0"/>
              <a:t> www.managing.net</a:t>
            </a:r>
          </a:p>
        </p:txBody>
      </p:sp>
      <p:sp>
        <p:nvSpPr>
          <p:cNvPr id="5" name="Slide Number Placeholder 4"/>
          <p:cNvSpPr>
            <a:spLocks noGrp="1"/>
          </p:cNvSpPr>
          <p:nvPr>
            <p:ph type="sldNum" sz="quarter" idx="11"/>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3406557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Aging Network – Older Americans Act </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5/11/2020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pic>
        <p:nvPicPr>
          <p:cNvPr id="7"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44761" y="1671375"/>
            <a:ext cx="3446768" cy="5284561"/>
          </a:xfrm>
        </p:spPr>
      </p:pic>
    </p:spTree>
    <p:extLst>
      <p:ext uri="{BB962C8B-B14F-4D97-AF65-F5344CB8AC3E}">
        <p14:creationId xmlns:p14="http://schemas.microsoft.com/office/powerpoint/2010/main" val="266945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971550" y="260096"/>
            <a:ext cx="10842754" cy="566822"/>
          </a:xfrm>
          <a:prstGeom prst="rect">
            <a:avLst/>
          </a:prstGeom>
        </p:spPr>
        <p:txBody>
          <a:bodyPr vert="horz" wrap="square" lIns="0" tIns="12700" rIns="0" bIns="0" rtlCol="0" anchor="ctr">
            <a:spAutoFit/>
          </a:bodyPr>
          <a:lstStyle/>
          <a:p>
            <a:pPr marL="251460">
              <a:lnSpc>
                <a:spcPct val="100000"/>
              </a:lnSpc>
              <a:spcBef>
                <a:spcPts val="100"/>
              </a:spcBef>
            </a:pPr>
            <a:r>
              <a:rPr spc="-5" dirty="0"/>
              <a:t>Relationship </a:t>
            </a:r>
            <a:r>
              <a:rPr dirty="0"/>
              <a:t>Between </a:t>
            </a:r>
            <a:r>
              <a:rPr spc="-5" dirty="0"/>
              <a:t>the Older </a:t>
            </a:r>
            <a:r>
              <a:rPr dirty="0"/>
              <a:t>Americans</a:t>
            </a:r>
            <a:r>
              <a:rPr spc="-50" dirty="0"/>
              <a:t> </a:t>
            </a:r>
            <a:r>
              <a:rPr dirty="0" smtClean="0"/>
              <a:t>Act</a:t>
            </a:r>
            <a:r>
              <a:rPr lang="en-US" dirty="0" smtClean="0"/>
              <a:t> </a:t>
            </a:r>
            <a:r>
              <a:rPr dirty="0" smtClean="0"/>
              <a:t>&amp; </a:t>
            </a:r>
            <a:r>
              <a:rPr lang="en-US" spc="-5" dirty="0" smtClean="0"/>
              <a:t>MBA</a:t>
            </a:r>
            <a:endParaRPr dirty="0"/>
          </a:p>
        </p:txBody>
      </p:sp>
      <p:sp>
        <p:nvSpPr>
          <p:cNvPr id="7" name="object 7"/>
          <p:cNvSpPr txBox="1"/>
          <p:nvPr/>
        </p:nvSpPr>
        <p:spPr>
          <a:xfrm>
            <a:off x="9922510" y="260096"/>
            <a:ext cx="158115" cy="299720"/>
          </a:xfrm>
          <a:prstGeom prst="rect">
            <a:avLst/>
          </a:prstGeom>
        </p:spPr>
        <p:txBody>
          <a:bodyPr vert="horz" wrap="square" lIns="0" tIns="12700" rIns="0" bIns="0" rtlCol="0">
            <a:spAutoFit/>
          </a:bodyPr>
          <a:lstStyle/>
          <a:p>
            <a:pPr>
              <a:spcBef>
                <a:spcPts val="100"/>
              </a:spcBef>
            </a:pPr>
            <a:r>
              <a:rPr dirty="0">
                <a:latin typeface="Verdana"/>
                <a:cs typeface="Verdana"/>
              </a:rPr>
              <a:t>2</a:t>
            </a:r>
            <a:endParaRPr>
              <a:latin typeface="Verdana"/>
              <a:cs typeface="Verdana"/>
            </a:endParaRPr>
          </a:p>
        </p:txBody>
      </p:sp>
      <p:sp>
        <p:nvSpPr>
          <p:cNvPr id="8" name="object 8"/>
          <p:cNvSpPr/>
          <p:nvPr/>
        </p:nvSpPr>
        <p:spPr>
          <a:xfrm>
            <a:off x="2198662" y="4191000"/>
            <a:ext cx="2961640" cy="1828164"/>
          </a:xfrm>
          <a:custGeom>
            <a:avLst/>
            <a:gdLst/>
            <a:ahLst/>
            <a:cxnLst/>
            <a:rect l="l" t="t" r="r" b="b"/>
            <a:pathLst>
              <a:path w="2961640" h="1828164">
                <a:moveTo>
                  <a:pt x="2783547" y="0"/>
                </a:moveTo>
                <a:lnTo>
                  <a:pt x="177672" y="0"/>
                </a:lnTo>
                <a:lnTo>
                  <a:pt x="136931" y="8001"/>
                </a:lnTo>
                <a:lnTo>
                  <a:pt x="99529" y="30988"/>
                </a:lnTo>
                <a:lnTo>
                  <a:pt x="66547" y="66929"/>
                </a:lnTo>
                <a:lnTo>
                  <a:pt x="39027" y="114046"/>
                </a:lnTo>
                <a:lnTo>
                  <a:pt x="18059" y="170688"/>
                </a:lnTo>
                <a:lnTo>
                  <a:pt x="4686" y="234822"/>
                </a:lnTo>
                <a:lnTo>
                  <a:pt x="0" y="304673"/>
                </a:lnTo>
                <a:lnTo>
                  <a:pt x="0" y="1523250"/>
                </a:lnTo>
                <a:lnTo>
                  <a:pt x="4686" y="1593100"/>
                </a:lnTo>
                <a:lnTo>
                  <a:pt x="18059" y="1657223"/>
                </a:lnTo>
                <a:lnTo>
                  <a:pt x="39027" y="1713788"/>
                </a:lnTo>
                <a:lnTo>
                  <a:pt x="66547" y="1760969"/>
                </a:lnTo>
                <a:lnTo>
                  <a:pt x="99529" y="1796935"/>
                </a:lnTo>
                <a:lnTo>
                  <a:pt x="136931" y="1819859"/>
                </a:lnTo>
                <a:lnTo>
                  <a:pt x="177672" y="1827898"/>
                </a:lnTo>
                <a:lnTo>
                  <a:pt x="2783547" y="1827898"/>
                </a:lnTo>
                <a:lnTo>
                  <a:pt x="2824314" y="1819859"/>
                </a:lnTo>
                <a:lnTo>
                  <a:pt x="2861652" y="1796935"/>
                </a:lnTo>
                <a:lnTo>
                  <a:pt x="2894672" y="1760969"/>
                </a:lnTo>
                <a:lnTo>
                  <a:pt x="2922231" y="1713788"/>
                </a:lnTo>
                <a:lnTo>
                  <a:pt x="2943186" y="1657223"/>
                </a:lnTo>
                <a:lnTo>
                  <a:pt x="2956521" y="1593100"/>
                </a:lnTo>
                <a:lnTo>
                  <a:pt x="2961220" y="1523250"/>
                </a:lnTo>
                <a:lnTo>
                  <a:pt x="2961220" y="304672"/>
                </a:lnTo>
                <a:lnTo>
                  <a:pt x="2956521" y="234822"/>
                </a:lnTo>
                <a:lnTo>
                  <a:pt x="2943186" y="170688"/>
                </a:lnTo>
                <a:lnTo>
                  <a:pt x="2922231" y="114046"/>
                </a:lnTo>
                <a:lnTo>
                  <a:pt x="2894672" y="66929"/>
                </a:lnTo>
                <a:lnTo>
                  <a:pt x="2861652" y="30988"/>
                </a:lnTo>
                <a:lnTo>
                  <a:pt x="2824314" y="8000"/>
                </a:lnTo>
                <a:lnTo>
                  <a:pt x="2783547" y="0"/>
                </a:lnTo>
                <a:close/>
              </a:path>
            </a:pathLst>
          </a:custGeom>
          <a:solidFill>
            <a:schemeClr val="accent2">
              <a:lumMod val="75000"/>
            </a:schemeClr>
          </a:solidFill>
        </p:spPr>
        <p:txBody>
          <a:bodyPr wrap="square" lIns="0" tIns="0" rIns="0" bIns="0" rtlCol="0"/>
          <a:lstStyle/>
          <a:p>
            <a:endParaRPr/>
          </a:p>
        </p:txBody>
      </p:sp>
      <p:sp>
        <p:nvSpPr>
          <p:cNvPr id="9" name="object 9"/>
          <p:cNvSpPr txBox="1"/>
          <p:nvPr/>
        </p:nvSpPr>
        <p:spPr>
          <a:xfrm>
            <a:off x="2379676" y="4725162"/>
            <a:ext cx="2599055" cy="628377"/>
          </a:xfrm>
          <a:prstGeom prst="rect">
            <a:avLst/>
          </a:prstGeom>
        </p:spPr>
        <p:txBody>
          <a:bodyPr vert="horz" wrap="square" lIns="0" tIns="12700" rIns="0" bIns="0" rtlCol="0">
            <a:spAutoFit/>
          </a:bodyPr>
          <a:lstStyle/>
          <a:p>
            <a:pPr marL="1067435" marR="5080" indent="-1055370">
              <a:spcBef>
                <a:spcPts val="100"/>
              </a:spcBef>
            </a:pPr>
            <a:r>
              <a:rPr lang="en-US" sz="2000" b="1" spc="-5" dirty="0" smtClean="0">
                <a:solidFill>
                  <a:srgbClr val="FFFFFF"/>
                </a:solidFill>
                <a:latin typeface="Verdana"/>
                <a:cs typeface="Verdana"/>
              </a:rPr>
              <a:t>MN Board on Aging</a:t>
            </a:r>
            <a:endParaRPr sz="2000" dirty="0">
              <a:latin typeface="Verdana"/>
              <a:cs typeface="Verdana"/>
            </a:endParaRPr>
          </a:p>
        </p:txBody>
      </p:sp>
      <p:sp>
        <p:nvSpPr>
          <p:cNvPr id="10" name="object 10"/>
          <p:cNvSpPr/>
          <p:nvPr/>
        </p:nvSpPr>
        <p:spPr>
          <a:xfrm>
            <a:off x="5423790" y="1692275"/>
            <a:ext cx="4782185" cy="2269490"/>
          </a:xfrm>
          <a:custGeom>
            <a:avLst/>
            <a:gdLst/>
            <a:ahLst/>
            <a:cxnLst/>
            <a:rect l="l" t="t" r="r" b="b"/>
            <a:pathLst>
              <a:path w="4782184" h="2269490">
                <a:moveTo>
                  <a:pt x="0" y="283717"/>
                </a:moveTo>
                <a:lnTo>
                  <a:pt x="3909187" y="283717"/>
                </a:lnTo>
                <a:lnTo>
                  <a:pt x="3909187" y="0"/>
                </a:lnTo>
                <a:lnTo>
                  <a:pt x="4782185" y="1134744"/>
                </a:lnTo>
                <a:lnTo>
                  <a:pt x="3909187" y="2269362"/>
                </a:lnTo>
                <a:lnTo>
                  <a:pt x="3909187" y="1985771"/>
                </a:lnTo>
                <a:lnTo>
                  <a:pt x="0" y="1985771"/>
                </a:lnTo>
                <a:lnTo>
                  <a:pt x="0" y="283717"/>
                </a:lnTo>
                <a:close/>
              </a:path>
            </a:pathLst>
          </a:custGeom>
          <a:ln w="38099">
            <a:solidFill>
              <a:srgbClr val="6B58AC"/>
            </a:solidFill>
          </a:ln>
        </p:spPr>
        <p:txBody>
          <a:bodyPr wrap="square" lIns="0" tIns="0" rIns="0" bIns="0" rtlCol="0"/>
          <a:lstStyle/>
          <a:p>
            <a:endParaRPr/>
          </a:p>
        </p:txBody>
      </p:sp>
      <p:sp>
        <p:nvSpPr>
          <p:cNvPr id="11" name="object 11"/>
          <p:cNvSpPr/>
          <p:nvPr/>
        </p:nvSpPr>
        <p:spPr>
          <a:xfrm>
            <a:off x="2198662" y="1906904"/>
            <a:ext cx="2979420" cy="1902460"/>
          </a:xfrm>
          <a:custGeom>
            <a:avLst/>
            <a:gdLst/>
            <a:ahLst/>
            <a:cxnLst/>
            <a:rect l="l" t="t" r="r" b="b"/>
            <a:pathLst>
              <a:path w="2979420" h="1902460">
                <a:moveTo>
                  <a:pt x="2800565" y="0"/>
                </a:moveTo>
                <a:lnTo>
                  <a:pt x="178765" y="0"/>
                </a:lnTo>
                <a:lnTo>
                  <a:pt x="137769" y="8382"/>
                </a:lnTo>
                <a:lnTo>
                  <a:pt x="100139" y="32258"/>
                </a:lnTo>
                <a:lnTo>
                  <a:pt x="66954" y="69723"/>
                </a:lnTo>
                <a:lnTo>
                  <a:pt x="39268" y="118745"/>
                </a:lnTo>
                <a:lnTo>
                  <a:pt x="18161" y="177673"/>
                </a:lnTo>
                <a:lnTo>
                  <a:pt x="4724" y="244347"/>
                </a:lnTo>
                <a:lnTo>
                  <a:pt x="0" y="316992"/>
                </a:lnTo>
                <a:lnTo>
                  <a:pt x="0" y="1585087"/>
                </a:lnTo>
                <a:lnTo>
                  <a:pt x="4724" y="1657858"/>
                </a:lnTo>
                <a:lnTo>
                  <a:pt x="18161" y="1724533"/>
                </a:lnTo>
                <a:lnTo>
                  <a:pt x="39268" y="1783461"/>
                </a:lnTo>
                <a:lnTo>
                  <a:pt x="66954" y="1832483"/>
                </a:lnTo>
                <a:lnTo>
                  <a:pt x="100139" y="1869948"/>
                </a:lnTo>
                <a:lnTo>
                  <a:pt x="137769" y="1893824"/>
                </a:lnTo>
                <a:lnTo>
                  <a:pt x="178765" y="1902206"/>
                </a:lnTo>
                <a:lnTo>
                  <a:pt x="2800565" y="1902206"/>
                </a:lnTo>
                <a:lnTo>
                  <a:pt x="2841586" y="1893824"/>
                </a:lnTo>
                <a:lnTo>
                  <a:pt x="2879178" y="1869948"/>
                </a:lnTo>
                <a:lnTo>
                  <a:pt x="2912325" y="1832483"/>
                </a:lnTo>
                <a:lnTo>
                  <a:pt x="2940011" y="1783461"/>
                </a:lnTo>
                <a:lnTo>
                  <a:pt x="2961220" y="1724533"/>
                </a:lnTo>
                <a:lnTo>
                  <a:pt x="2974682" y="1657858"/>
                </a:lnTo>
                <a:lnTo>
                  <a:pt x="2979381" y="1585087"/>
                </a:lnTo>
                <a:lnTo>
                  <a:pt x="2979381" y="316992"/>
                </a:lnTo>
                <a:lnTo>
                  <a:pt x="2974682" y="244347"/>
                </a:lnTo>
                <a:lnTo>
                  <a:pt x="2961220" y="177673"/>
                </a:lnTo>
                <a:lnTo>
                  <a:pt x="2940011" y="118745"/>
                </a:lnTo>
                <a:lnTo>
                  <a:pt x="2912325" y="69723"/>
                </a:lnTo>
                <a:lnTo>
                  <a:pt x="2879178" y="32258"/>
                </a:lnTo>
                <a:lnTo>
                  <a:pt x="2841586" y="8382"/>
                </a:lnTo>
                <a:lnTo>
                  <a:pt x="2800565" y="0"/>
                </a:lnTo>
                <a:close/>
              </a:path>
            </a:pathLst>
          </a:custGeom>
          <a:solidFill>
            <a:schemeClr val="accent2">
              <a:lumMod val="75000"/>
            </a:schemeClr>
          </a:solidFill>
        </p:spPr>
        <p:txBody>
          <a:bodyPr wrap="square" lIns="0" tIns="0" rIns="0" bIns="0" rtlCol="0"/>
          <a:lstStyle/>
          <a:p>
            <a:endParaRPr/>
          </a:p>
        </p:txBody>
      </p:sp>
      <p:sp>
        <p:nvSpPr>
          <p:cNvPr id="12" name="object 12"/>
          <p:cNvSpPr txBox="1"/>
          <p:nvPr/>
        </p:nvSpPr>
        <p:spPr>
          <a:xfrm>
            <a:off x="2490928" y="2440381"/>
            <a:ext cx="2392045" cy="636270"/>
          </a:xfrm>
          <a:prstGeom prst="rect">
            <a:avLst/>
          </a:prstGeom>
        </p:spPr>
        <p:txBody>
          <a:bodyPr vert="horz" wrap="square" lIns="0" tIns="13335" rIns="0" bIns="0" rtlCol="0">
            <a:spAutoFit/>
          </a:bodyPr>
          <a:lstStyle/>
          <a:p>
            <a:pPr algn="ctr">
              <a:spcBef>
                <a:spcPts val="105"/>
              </a:spcBef>
            </a:pPr>
            <a:r>
              <a:rPr sz="2000" b="1" spc="-5" dirty="0">
                <a:solidFill>
                  <a:srgbClr val="FFFFFF"/>
                </a:solidFill>
                <a:latin typeface="Verdana"/>
                <a:cs typeface="Verdana"/>
              </a:rPr>
              <a:t>Older</a:t>
            </a:r>
            <a:r>
              <a:rPr sz="2000" b="1" spc="-65" dirty="0">
                <a:solidFill>
                  <a:srgbClr val="FFFFFF"/>
                </a:solidFill>
                <a:latin typeface="Verdana"/>
                <a:cs typeface="Verdana"/>
              </a:rPr>
              <a:t> </a:t>
            </a:r>
            <a:r>
              <a:rPr sz="2000" b="1" dirty="0">
                <a:solidFill>
                  <a:srgbClr val="FFFFFF"/>
                </a:solidFill>
                <a:latin typeface="Verdana"/>
                <a:cs typeface="Verdana"/>
              </a:rPr>
              <a:t>Americans</a:t>
            </a:r>
            <a:endParaRPr sz="2000">
              <a:latin typeface="Verdana"/>
              <a:cs typeface="Verdana"/>
            </a:endParaRPr>
          </a:p>
          <a:p>
            <a:pPr marL="86995" algn="ctr"/>
            <a:r>
              <a:rPr sz="2000" b="1" spc="-5" dirty="0">
                <a:solidFill>
                  <a:srgbClr val="FFFFFF"/>
                </a:solidFill>
                <a:latin typeface="Verdana"/>
                <a:cs typeface="Verdana"/>
              </a:rPr>
              <a:t>Act</a:t>
            </a:r>
            <a:endParaRPr sz="2000">
              <a:latin typeface="Verdana"/>
              <a:cs typeface="Verdana"/>
            </a:endParaRPr>
          </a:p>
        </p:txBody>
      </p:sp>
      <p:sp>
        <p:nvSpPr>
          <p:cNvPr id="13" name="object 13"/>
          <p:cNvSpPr/>
          <p:nvPr/>
        </p:nvSpPr>
        <p:spPr>
          <a:xfrm>
            <a:off x="5458587" y="3962401"/>
            <a:ext cx="4732655" cy="2666365"/>
          </a:xfrm>
          <a:custGeom>
            <a:avLst/>
            <a:gdLst/>
            <a:ahLst/>
            <a:cxnLst/>
            <a:rect l="l" t="t" r="r" b="b"/>
            <a:pathLst>
              <a:path w="4732655" h="2666365">
                <a:moveTo>
                  <a:pt x="0" y="333248"/>
                </a:moveTo>
                <a:lnTo>
                  <a:pt x="3868292" y="333248"/>
                </a:lnTo>
                <a:lnTo>
                  <a:pt x="3868292" y="0"/>
                </a:lnTo>
                <a:lnTo>
                  <a:pt x="4732274" y="1333119"/>
                </a:lnTo>
                <a:lnTo>
                  <a:pt x="3868292" y="2666136"/>
                </a:lnTo>
                <a:lnTo>
                  <a:pt x="3868292" y="2332875"/>
                </a:lnTo>
                <a:lnTo>
                  <a:pt x="0" y="2332875"/>
                </a:lnTo>
                <a:lnTo>
                  <a:pt x="0" y="333248"/>
                </a:lnTo>
                <a:close/>
              </a:path>
            </a:pathLst>
          </a:custGeom>
          <a:ln w="38100">
            <a:solidFill>
              <a:srgbClr val="6B58AC"/>
            </a:solidFill>
          </a:ln>
        </p:spPr>
        <p:txBody>
          <a:bodyPr wrap="square" lIns="0" tIns="0" rIns="0" bIns="0" rtlCol="0"/>
          <a:lstStyle/>
          <a:p>
            <a:endParaRPr/>
          </a:p>
        </p:txBody>
      </p:sp>
      <p:sp>
        <p:nvSpPr>
          <p:cNvPr id="14" name="object 14"/>
          <p:cNvSpPr txBox="1"/>
          <p:nvPr/>
        </p:nvSpPr>
        <p:spPr>
          <a:xfrm>
            <a:off x="5522721" y="4377893"/>
            <a:ext cx="4053840" cy="952184"/>
          </a:xfrm>
          <a:prstGeom prst="rect">
            <a:avLst/>
          </a:prstGeom>
        </p:spPr>
        <p:txBody>
          <a:bodyPr vert="horz" wrap="square" lIns="0" tIns="13335" rIns="0" bIns="0" rtlCol="0">
            <a:spAutoFit/>
          </a:bodyPr>
          <a:lstStyle/>
          <a:p>
            <a:pPr marL="299085" indent="-286385">
              <a:spcBef>
                <a:spcPts val="105"/>
              </a:spcBef>
              <a:buFont typeface="Wingdings"/>
              <a:buChar char=""/>
              <a:tabLst>
                <a:tab pos="299085" algn="l"/>
                <a:tab pos="299720" algn="l"/>
              </a:tabLst>
            </a:pPr>
            <a:r>
              <a:rPr sz="1400" dirty="0" smtClean="0">
                <a:latin typeface="Verdana"/>
                <a:cs typeface="Verdana"/>
              </a:rPr>
              <a:t>Designate</a:t>
            </a:r>
            <a:r>
              <a:rPr lang="en-US" sz="1400" dirty="0" smtClean="0">
                <a:latin typeface="Verdana"/>
                <a:cs typeface="Verdana"/>
              </a:rPr>
              <a:t>d</a:t>
            </a:r>
            <a:r>
              <a:rPr sz="1400" spc="-5" dirty="0" smtClean="0">
                <a:latin typeface="Verdana"/>
                <a:cs typeface="Verdana"/>
              </a:rPr>
              <a:t> </a:t>
            </a:r>
            <a:r>
              <a:rPr sz="1400" dirty="0">
                <a:latin typeface="Verdana"/>
                <a:cs typeface="Verdana"/>
              </a:rPr>
              <a:t>State Unit on</a:t>
            </a:r>
            <a:r>
              <a:rPr sz="1400" spc="-90" dirty="0">
                <a:latin typeface="Verdana"/>
                <a:cs typeface="Verdana"/>
              </a:rPr>
              <a:t> </a:t>
            </a:r>
            <a:r>
              <a:rPr sz="1400" dirty="0">
                <a:latin typeface="Verdana"/>
                <a:cs typeface="Verdana"/>
              </a:rPr>
              <a:t>Aging</a:t>
            </a:r>
          </a:p>
          <a:p>
            <a:pPr marL="299085" marR="5080" indent="-286385">
              <a:spcBef>
                <a:spcPts val="600"/>
              </a:spcBef>
              <a:buFont typeface="Wingdings"/>
              <a:buChar char=""/>
              <a:tabLst>
                <a:tab pos="299085" algn="l"/>
                <a:tab pos="299720" algn="l"/>
              </a:tabLst>
            </a:pPr>
            <a:r>
              <a:rPr lang="en-US" sz="1400" dirty="0" smtClean="0">
                <a:latin typeface="Verdana"/>
                <a:cs typeface="Verdana"/>
              </a:rPr>
              <a:t>Administers funds and programmatic oversight for</a:t>
            </a:r>
            <a:r>
              <a:rPr sz="1400" dirty="0" smtClean="0">
                <a:latin typeface="Verdana"/>
                <a:cs typeface="Verdana"/>
              </a:rPr>
              <a:t> </a:t>
            </a:r>
            <a:r>
              <a:rPr sz="1400" dirty="0">
                <a:latin typeface="Verdana"/>
                <a:cs typeface="Verdana"/>
              </a:rPr>
              <a:t>Area Agencies on Aging, </a:t>
            </a:r>
            <a:r>
              <a:rPr lang="en-US" sz="1400" dirty="0" smtClean="0">
                <a:latin typeface="Verdana"/>
                <a:cs typeface="Verdana"/>
              </a:rPr>
              <a:t>Dementia grants, Senior Corps programs</a:t>
            </a:r>
            <a:endParaRPr sz="1400" dirty="0">
              <a:latin typeface="Verdana"/>
              <a:cs typeface="Verdana"/>
            </a:endParaRPr>
          </a:p>
        </p:txBody>
      </p:sp>
      <p:sp>
        <p:nvSpPr>
          <p:cNvPr id="15" name="object 15"/>
          <p:cNvSpPr txBox="1"/>
          <p:nvPr/>
        </p:nvSpPr>
        <p:spPr>
          <a:xfrm>
            <a:off x="5490210" y="2029713"/>
            <a:ext cx="3891279" cy="1459230"/>
          </a:xfrm>
          <a:prstGeom prst="rect">
            <a:avLst/>
          </a:prstGeom>
        </p:spPr>
        <p:txBody>
          <a:bodyPr vert="horz" wrap="square" lIns="0" tIns="13335" rIns="0" bIns="0" rtlCol="0">
            <a:spAutoFit/>
          </a:bodyPr>
          <a:lstStyle/>
          <a:p>
            <a:pPr marL="299085" marR="13970" indent="-286385">
              <a:spcBef>
                <a:spcPts val="105"/>
              </a:spcBef>
              <a:buFont typeface="Wingdings"/>
              <a:buChar char=""/>
              <a:tabLst>
                <a:tab pos="299085" algn="l"/>
                <a:tab pos="299720" algn="l"/>
              </a:tabLst>
            </a:pPr>
            <a:r>
              <a:rPr sz="1400" dirty="0">
                <a:latin typeface="Verdana"/>
                <a:cs typeface="Verdana"/>
              </a:rPr>
              <a:t>Defines </a:t>
            </a:r>
            <a:r>
              <a:rPr sz="1400" spc="-5" dirty="0">
                <a:latin typeface="Verdana"/>
                <a:cs typeface="Verdana"/>
              </a:rPr>
              <a:t>Federal, </a:t>
            </a:r>
            <a:r>
              <a:rPr sz="1400" dirty="0">
                <a:latin typeface="Verdana"/>
                <a:cs typeface="Verdana"/>
              </a:rPr>
              <a:t>State &amp; Local </a:t>
            </a:r>
            <a:r>
              <a:rPr sz="1400" spc="-5" dirty="0">
                <a:latin typeface="Verdana"/>
                <a:cs typeface="Verdana"/>
              </a:rPr>
              <a:t>Roles </a:t>
            </a:r>
            <a:r>
              <a:rPr sz="1400" dirty="0">
                <a:latin typeface="Verdana"/>
                <a:cs typeface="Verdana"/>
              </a:rPr>
              <a:t>in  Administering </a:t>
            </a:r>
            <a:r>
              <a:rPr sz="1400" spc="-5" dirty="0">
                <a:latin typeface="Verdana"/>
                <a:cs typeface="Verdana"/>
              </a:rPr>
              <a:t>OAA programs </a:t>
            </a:r>
            <a:r>
              <a:rPr sz="1400" dirty="0">
                <a:latin typeface="Verdana"/>
                <a:cs typeface="Verdana"/>
              </a:rPr>
              <a:t>&amp;</a:t>
            </a:r>
            <a:r>
              <a:rPr sz="1400" spc="-75" dirty="0">
                <a:latin typeface="Verdana"/>
                <a:cs typeface="Verdana"/>
              </a:rPr>
              <a:t> </a:t>
            </a:r>
            <a:r>
              <a:rPr sz="1400" dirty="0">
                <a:latin typeface="Verdana"/>
                <a:cs typeface="Verdana"/>
              </a:rPr>
              <a:t>services</a:t>
            </a:r>
            <a:endParaRPr sz="1400">
              <a:latin typeface="Verdana"/>
              <a:cs typeface="Verdana"/>
            </a:endParaRPr>
          </a:p>
          <a:p>
            <a:pPr marL="299085" marR="5080" indent="-286385">
              <a:spcBef>
                <a:spcPts val="600"/>
              </a:spcBef>
              <a:buFont typeface="Wingdings"/>
              <a:buChar char=""/>
              <a:tabLst>
                <a:tab pos="299085" algn="l"/>
                <a:tab pos="299720" algn="l"/>
              </a:tabLst>
            </a:pPr>
            <a:r>
              <a:rPr sz="1400" dirty="0">
                <a:latin typeface="Verdana"/>
                <a:cs typeface="Verdana"/>
              </a:rPr>
              <a:t>Establishes </a:t>
            </a:r>
            <a:r>
              <a:rPr sz="1400" spc="-5" dirty="0">
                <a:latin typeface="Verdana"/>
                <a:cs typeface="Verdana"/>
              </a:rPr>
              <a:t>OAA Programs </a:t>
            </a:r>
            <a:r>
              <a:rPr sz="1400" dirty="0">
                <a:latin typeface="Verdana"/>
                <a:cs typeface="Verdana"/>
              </a:rPr>
              <a:t>&amp; Services,  funding formulas &amp; match</a:t>
            </a:r>
            <a:r>
              <a:rPr sz="1400" spc="-100" dirty="0">
                <a:latin typeface="Verdana"/>
                <a:cs typeface="Verdana"/>
              </a:rPr>
              <a:t> </a:t>
            </a:r>
            <a:r>
              <a:rPr sz="1400" dirty="0">
                <a:latin typeface="Verdana"/>
                <a:cs typeface="Verdana"/>
              </a:rPr>
              <a:t>requirements</a:t>
            </a:r>
            <a:endParaRPr sz="1400">
              <a:latin typeface="Verdana"/>
              <a:cs typeface="Verdana"/>
            </a:endParaRPr>
          </a:p>
          <a:p>
            <a:pPr marL="299085" marR="452120" indent="-286385">
              <a:spcBef>
                <a:spcPts val="600"/>
              </a:spcBef>
              <a:buFont typeface="Wingdings"/>
              <a:buChar char=""/>
              <a:tabLst>
                <a:tab pos="299085" algn="l"/>
                <a:tab pos="299720" algn="l"/>
              </a:tabLst>
            </a:pPr>
            <a:r>
              <a:rPr sz="1400" dirty="0">
                <a:latin typeface="Verdana"/>
                <a:cs typeface="Verdana"/>
              </a:rPr>
              <a:t>Specifies </a:t>
            </a:r>
            <a:r>
              <a:rPr sz="1400" spc="-5" dirty="0">
                <a:latin typeface="Verdana"/>
                <a:cs typeface="Verdana"/>
              </a:rPr>
              <a:t>target </a:t>
            </a:r>
            <a:r>
              <a:rPr sz="1400" dirty="0">
                <a:latin typeface="Verdana"/>
                <a:cs typeface="Verdana"/>
              </a:rPr>
              <a:t>populations &amp;</a:t>
            </a:r>
            <a:r>
              <a:rPr sz="1400" spc="-130" dirty="0">
                <a:latin typeface="Verdana"/>
                <a:cs typeface="Verdana"/>
              </a:rPr>
              <a:t> </a:t>
            </a:r>
            <a:r>
              <a:rPr sz="1400" spc="-5" dirty="0">
                <a:latin typeface="Verdana"/>
                <a:cs typeface="Verdana"/>
              </a:rPr>
              <a:t>data  </a:t>
            </a:r>
            <a:r>
              <a:rPr sz="1400" dirty="0">
                <a:latin typeface="Verdana"/>
                <a:cs typeface="Verdana"/>
              </a:rPr>
              <a:t>reporting</a:t>
            </a:r>
            <a:r>
              <a:rPr sz="1400" spc="-30" dirty="0">
                <a:latin typeface="Verdana"/>
                <a:cs typeface="Verdana"/>
              </a:rPr>
              <a:t> </a:t>
            </a:r>
            <a:r>
              <a:rPr sz="1400" dirty="0">
                <a:latin typeface="Verdana"/>
                <a:cs typeface="Verdana"/>
              </a:rPr>
              <a:t>requirements</a:t>
            </a:r>
            <a:endParaRPr sz="1400">
              <a:latin typeface="Verdana"/>
              <a:cs typeface="Verdana"/>
            </a:endParaRPr>
          </a:p>
        </p:txBody>
      </p:sp>
    </p:spTree>
    <p:extLst>
      <p:ext uri="{BB962C8B-B14F-4D97-AF65-F5344CB8AC3E}">
        <p14:creationId xmlns:p14="http://schemas.microsoft.com/office/powerpoint/2010/main" val="645324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Summary of State Coronavirus Funding to Date</a:t>
            </a:r>
            <a:endParaRPr lang="en-US" dirty="0"/>
          </a:p>
        </p:txBody>
      </p:sp>
      <p:sp>
        <p:nvSpPr>
          <p:cNvPr id="4" name="Date Placeholder 3"/>
          <p:cNvSpPr>
            <a:spLocks noGrp="1"/>
          </p:cNvSpPr>
          <p:nvPr>
            <p:ph type="dt" sz="half" idx="10"/>
          </p:nvPr>
        </p:nvSpPr>
        <p:spPr/>
        <p:txBody>
          <a:bodyPr/>
          <a:lstStyle/>
          <a:p>
            <a:fld id="{EADDBCE0-3DB3-4C5A-84B9-8DFB989847CC}" type="datetime1">
              <a:rPr lang="en-US" smtClean="0">
                <a:solidFill>
                  <a:srgbClr val="000000"/>
                </a:solidFill>
              </a:rPr>
              <a:pPr/>
              <a:t>5/11/2020</a:t>
            </a:fld>
            <a:endParaRPr lang="en-US" dirty="0">
              <a:solidFill>
                <a:srgbClr val="000000"/>
              </a:solidFill>
            </a:endParaRPr>
          </a:p>
        </p:txBody>
      </p:sp>
      <p:sp>
        <p:nvSpPr>
          <p:cNvPr id="5" name="Footer Placeholder 4"/>
          <p:cNvSpPr>
            <a:spLocks noGrp="1"/>
          </p:cNvSpPr>
          <p:nvPr>
            <p:ph type="ftr" sz="quarter" idx="3"/>
          </p:nvPr>
        </p:nvSpPr>
        <p:spPr/>
        <p:txBody>
          <a:bodyPr/>
          <a:lstStyle/>
          <a:p>
            <a:r>
              <a:rPr lang="en-US" smtClean="0">
                <a:solidFill>
                  <a:srgbClr val="000000"/>
                </a:solidFill>
              </a:rPr>
              <a:t>Minnesota Board on Aging </a:t>
            </a:r>
            <a:r>
              <a:rPr lang="en-US" smtClean="0">
                <a:solidFill>
                  <a:srgbClr val="003865"/>
                </a:solidFill>
              </a:rPr>
              <a:t>|</a:t>
            </a:r>
            <a:r>
              <a:rPr lang="en-US" smtClean="0">
                <a:solidFill>
                  <a:srgbClr val="000000"/>
                </a:solidFill>
              </a:rPr>
              <a:t> www.managing.net</a:t>
            </a:r>
            <a:endParaRPr lang="en-US" dirty="0" smtClean="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5</a:t>
            </a:fld>
            <a:endParaRPr lang="en-US" dirty="0">
              <a:solidFill>
                <a:srgbClr val="000000"/>
              </a:solidFill>
            </a:endParaRPr>
          </a:p>
        </p:txBody>
      </p:sp>
      <p:sp>
        <p:nvSpPr>
          <p:cNvPr id="8" name="Oval 7"/>
          <p:cNvSpPr/>
          <p:nvPr/>
        </p:nvSpPr>
        <p:spPr>
          <a:xfrm>
            <a:off x="351687" y="2479962"/>
            <a:ext cx="3854219" cy="284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The </a:t>
            </a:r>
            <a:r>
              <a:rPr lang="en-US" sz="2000" b="1" u="sng" dirty="0"/>
              <a:t>Families First Coronavirus Response Act </a:t>
            </a:r>
            <a:r>
              <a:rPr lang="en-US" sz="2000" dirty="0"/>
              <a:t>(P.L. 116-127</a:t>
            </a:r>
            <a:r>
              <a:rPr lang="en-US" sz="2000" dirty="0" smtClean="0"/>
              <a:t>) </a:t>
            </a:r>
            <a:endParaRPr lang="en-US" sz="2000" dirty="0"/>
          </a:p>
        </p:txBody>
      </p:sp>
      <p:sp>
        <p:nvSpPr>
          <p:cNvPr id="9" name="Oval 8"/>
          <p:cNvSpPr/>
          <p:nvPr/>
        </p:nvSpPr>
        <p:spPr>
          <a:xfrm>
            <a:off x="4376974" y="2479962"/>
            <a:ext cx="3854219" cy="284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t>The </a:t>
            </a:r>
            <a:r>
              <a:rPr lang="en-US" sz="2000" b="1" u="sng" dirty="0" smtClean="0"/>
              <a:t>Coronavirus Preparedness and Response Supplemental Appropriations Act </a:t>
            </a:r>
            <a:r>
              <a:rPr lang="en-US" sz="2000" dirty="0" smtClean="0"/>
              <a:t>(P.L. 116-123</a:t>
            </a:r>
            <a:r>
              <a:rPr lang="en-US" dirty="0" smtClean="0"/>
              <a:t>) </a:t>
            </a:r>
            <a:endParaRPr lang="en-US" dirty="0"/>
          </a:p>
        </p:txBody>
      </p:sp>
      <p:sp>
        <p:nvSpPr>
          <p:cNvPr id="10" name="Oval 9"/>
          <p:cNvSpPr/>
          <p:nvPr/>
        </p:nvSpPr>
        <p:spPr>
          <a:xfrm>
            <a:off x="8349506" y="2479962"/>
            <a:ext cx="3854219" cy="284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u="sng" dirty="0"/>
              <a:t>The Coronavirus Aid, Relief, and Economic Security (CARES) Act </a:t>
            </a:r>
            <a:r>
              <a:rPr lang="en-US" sz="2000" dirty="0"/>
              <a:t>(H.R. 748</a:t>
            </a:r>
            <a:r>
              <a:rPr lang="en-US" sz="2000" dirty="0" smtClean="0"/>
              <a:t>)</a:t>
            </a:r>
            <a:endParaRPr lang="en-US" sz="2000" dirty="0"/>
          </a:p>
        </p:txBody>
      </p:sp>
    </p:spTree>
    <p:extLst>
      <p:ext uri="{BB962C8B-B14F-4D97-AF65-F5344CB8AC3E}">
        <p14:creationId xmlns:p14="http://schemas.microsoft.com/office/powerpoint/2010/main" val="2581146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Americans Act Programs &amp; Waiver Programs</a:t>
            </a:r>
            <a:endParaRPr lang="en-US" dirty="0">
              <a:solidFill>
                <a:schemeClr val="tx1">
                  <a:lumMod val="50000"/>
                  <a:lumOff val="50000"/>
                </a:schemeClr>
              </a:solidFill>
            </a:endParaRPr>
          </a:p>
        </p:txBody>
      </p:sp>
      <p:sp>
        <p:nvSpPr>
          <p:cNvPr id="3" name="Content Placeholder 2"/>
          <p:cNvSpPr>
            <a:spLocks noGrp="1"/>
          </p:cNvSpPr>
          <p:nvPr>
            <p:ph idx="1"/>
          </p:nvPr>
        </p:nvSpPr>
        <p:spPr>
          <a:xfrm>
            <a:off x="838200" y="1414464"/>
            <a:ext cx="10515600" cy="5307012"/>
          </a:xfrm>
        </p:spPr>
        <p:txBody>
          <a:bodyPr>
            <a:normAutofit/>
          </a:bodyPr>
          <a:lstStyle/>
          <a:p>
            <a:pPr lvl="0"/>
            <a:r>
              <a:rPr lang="en-US" sz="2800" dirty="0" smtClean="0"/>
              <a:t>Supporting providers to shift service delivery to:</a:t>
            </a:r>
          </a:p>
          <a:p>
            <a:pPr lvl="1"/>
            <a:r>
              <a:rPr lang="en-US" sz="2800" dirty="0" smtClean="0"/>
              <a:t>Meal delivery</a:t>
            </a:r>
          </a:p>
          <a:p>
            <a:pPr lvl="1"/>
            <a:r>
              <a:rPr lang="en-US" sz="2800" dirty="0" smtClean="0"/>
              <a:t>Prescription drug delivery</a:t>
            </a:r>
          </a:p>
          <a:p>
            <a:pPr lvl="1"/>
            <a:r>
              <a:rPr lang="en-US" sz="2800" dirty="0" smtClean="0"/>
              <a:t>Telephone reassurance</a:t>
            </a:r>
          </a:p>
          <a:p>
            <a:pPr lvl="1"/>
            <a:r>
              <a:rPr lang="en-US" sz="2800" dirty="0" smtClean="0"/>
              <a:t>Online/phone caregiver consultation and support groups</a:t>
            </a:r>
          </a:p>
          <a:p>
            <a:pPr lvl="1"/>
            <a:r>
              <a:rPr lang="en-US" sz="2800" dirty="0" smtClean="0"/>
              <a:t>Online health promotion classes</a:t>
            </a:r>
          </a:p>
          <a:p>
            <a:pPr lvl="1"/>
            <a:r>
              <a:rPr lang="en-US" sz="2800" dirty="0" smtClean="0"/>
              <a:t>Emergency home modifications and outdoor chore</a:t>
            </a:r>
          </a:p>
        </p:txBody>
      </p:sp>
      <p:sp>
        <p:nvSpPr>
          <p:cNvPr id="4" name="Slide Number Placeholder 3"/>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115004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Programs</a:t>
            </a:r>
            <a:endParaRPr lang="en-US" dirty="0">
              <a:solidFill>
                <a:schemeClr val="tx1">
                  <a:lumMod val="50000"/>
                  <a:lumOff val="50000"/>
                </a:schemeClr>
              </a:solidFill>
            </a:endParaRPr>
          </a:p>
        </p:txBody>
      </p:sp>
      <p:sp>
        <p:nvSpPr>
          <p:cNvPr id="3" name="Content Placeholder 2"/>
          <p:cNvSpPr>
            <a:spLocks noGrp="1"/>
          </p:cNvSpPr>
          <p:nvPr>
            <p:ph idx="1"/>
          </p:nvPr>
        </p:nvSpPr>
        <p:spPr>
          <a:xfrm>
            <a:off x="838200" y="1495017"/>
            <a:ext cx="10515600" cy="5226458"/>
          </a:xfrm>
        </p:spPr>
        <p:txBody>
          <a:bodyPr>
            <a:normAutofit/>
          </a:bodyPr>
          <a:lstStyle/>
          <a:p>
            <a:pPr marL="0" indent="0">
              <a:buNone/>
            </a:pPr>
            <a:r>
              <a:rPr lang="en-US" sz="3200" dirty="0" smtClean="0"/>
              <a:t>Senior </a:t>
            </a:r>
            <a:r>
              <a:rPr lang="en-US" sz="3200" dirty="0"/>
              <a:t>Volunteer </a:t>
            </a:r>
            <a:r>
              <a:rPr lang="en-US" sz="3200" dirty="0" smtClean="0"/>
              <a:t>Programs</a:t>
            </a:r>
          </a:p>
          <a:p>
            <a:pPr lvl="1"/>
            <a:r>
              <a:rPr lang="en-US" sz="2800" dirty="0" smtClean="0"/>
              <a:t>Shifting </a:t>
            </a:r>
            <a:r>
              <a:rPr lang="en-US" sz="2800" dirty="0"/>
              <a:t>to </a:t>
            </a:r>
            <a:r>
              <a:rPr lang="en-US" sz="2800" dirty="0" smtClean="0"/>
              <a:t>telephone reassurance</a:t>
            </a:r>
          </a:p>
          <a:p>
            <a:pPr lvl="1"/>
            <a:r>
              <a:rPr lang="en-US" sz="2800" dirty="0" smtClean="0"/>
              <a:t>Pen pal/e-mail</a:t>
            </a:r>
          </a:p>
          <a:p>
            <a:pPr lvl="1"/>
            <a:r>
              <a:rPr lang="en-US" sz="2800" dirty="0" smtClean="0"/>
              <a:t>Online exercise classes</a:t>
            </a:r>
            <a:endParaRPr lang="en-US" sz="3200" dirty="0" smtClean="0"/>
          </a:p>
          <a:p>
            <a:pPr marL="0" indent="0">
              <a:buNone/>
            </a:pPr>
            <a:r>
              <a:rPr lang="en-US" sz="3200" dirty="0" smtClean="0"/>
              <a:t>DHS Live Well at Home Grants</a:t>
            </a:r>
          </a:p>
          <a:p>
            <a:pPr lvl="1"/>
            <a:r>
              <a:rPr lang="en-US" sz="2800" dirty="0" smtClean="0"/>
              <a:t>Grant deadline</a:t>
            </a:r>
          </a:p>
          <a:p>
            <a:pPr lvl="1"/>
            <a:r>
              <a:rPr lang="en-US" sz="2800" dirty="0" smtClean="0"/>
              <a:t>Contract extensions/amendments </a:t>
            </a:r>
          </a:p>
          <a:p>
            <a:pPr lvl="1"/>
            <a:endParaRPr lang="en-US" sz="3200" dirty="0" smtClean="0"/>
          </a:p>
          <a:p>
            <a:endParaRPr lang="en-US" sz="3600" dirty="0" smtClean="0"/>
          </a:p>
          <a:p>
            <a:endParaRPr lang="en-US" sz="3600" dirty="0"/>
          </a:p>
          <a:p>
            <a:pPr marL="0" indent="0" algn="ctr">
              <a:buNone/>
            </a:pPr>
            <a:endParaRPr lang="en-US" sz="3600" dirty="0" smtClean="0">
              <a:solidFill>
                <a:srgbClr val="00206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99408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1"/>
            <a:ext cx="10515600" cy="1216025"/>
          </a:xfrm>
        </p:spPr>
        <p:txBody>
          <a:bodyPr/>
          <a:lstStyle/>
          <a:p>
            <a:r>
              <a:rPr lang="en-US" dirty="0" smtClean="0"/>
              <a:t>Statewide Initiatives</a:t>
            </a:r>
            <a:endParaRPr lang="en-US" dirty="0"/>
          </a:p>
        </p:txBody>
      </p:sp>
      <p:sp>
        <p:nvSpPr>
          <p:cNvPr id="3" name="Content Placeholder 2"/>
          <p:cNvSpPr>
            <a:spLocks noGrp="1"/>
          </p:cNvSpPr>
          <p:nvPr>
            <p:ph idx="1"/>
          </p:nvPr>
        </p:nvSpPr>
        <p:spPr>
          <a:xfrm>
            <a:off x="838200" y="1518424"/>
            <a:ext cx="10515600" cy="4582339"/>
          </a:xfrm>
        </p:spPr>
        <p:txBody>
          <a:bodyPr>
            <a:normAutofit/>
          </a:bodyPr>
          <a:lstStyle/>
          <a:p>
            <a:r>
              <a:rPr lang="en-US" sz="3600" dirty="0" smtClean="0">
                <a:solidFill>
                  <a:srgbClr val="002060"/>
                </a:solidFill>
              </a:rPr>
              <a:t>Statewide Emergency Operations Center (SEOC)</a:t>
            </a:r>
          </a:p>
          <a:p>
            <a:pPr lvl="1"/>
            <a:r>
              <a:rPr lang="en-US" sz="3200" dirty="0" smtClean="0">
                <a:solidFill>
                  <a:srgbClr val="002060"/>
                </a:solidFill>
              </a:rPr>
              <a:t>Triage protocol with Senior </a:t>
            </a:r>
            <a:r>
              <a:rPr lang="en-US" sz="3200" dirty="0" err="1" smtClean="0">
                <a:solidFill>
                  <a:srgbClr val="002060"/>
                </a:solidFill>
              </a:rPr>
              <a:t>LinkAge</a:t>
            </a:r>
            <a:r>
              <a:rPr lang="en-US" sz="3200" dirty="0" smtClean="0">
                <a:solidFill>
                  <a:srgbClr val="002060"/>
                </a:solidFill>
              </a:rPr>
              <a:t> Line</a:t>
            </a:r>
            <a:r>
              <a:rPr lang="en-US" sz="3200" dirty="0">
                <a:cs typeface="Tw Cen MT"/>
              </a:rPr>
              <a:t>®</a:t>
            </a:r>
            <a:r>
              <a:rPr lang="en-US" sz="3200" dirty="0" smtClean="0">
                <a:solidFill>
                  <a:srgbClr val="002060"/>
                </a:solidFill>
              </a:rPr>
              <a:t> </a:t>
            </a:r>
          </a:p>
          <a:p>
            <a:pPr lvl="1"/>
            <a:r>
              <a:rPr lang="en-US" sz="3200" dirty="0" smtClean="0">
                <a:solidFill>
                  <a:srgbClr val="002060"/>
                </a:solidFill>
              </a:rPr>
              <a:t>Problem solving to meet nutrition needs of older adults</a:t>
            </a:r>
          </a:p>
          <a:p>
            <a:r>
              <a:rPr lang="en-US" sz="3600" dirty="0" smtClean="0">
                <a:solidFill>
                  <a:srgbClr val="002060"/>
                </a:solidFill>
              </a:rPr>
              <a:t>Governor’s COVID-19 Workgroups</a:t>
            </a:r>
          </a:p>
          <a:p>
            <a:pPr lvl="1"/>
            <a:r>
              <a:rPr lang="en-US" sz="3200" dirty="0" smtClean="0">
                <a:solidFill>
                  <a:srgbClr val="002060"/>
                </a:solidFill>
              </a:rPr>
              <a:t>At-Risk Populations Work Group</a:t>
            </a:r>
          </a:p>
          <a:p>
            <a:pPr lvl="1"/>
            <a:r>
              <a:rPr lang="en-US" sz="3200" dirty="0" smtClean="0">
                <a:solidFill>
                  <a:srgbClr val="002060"/>
                </a:solidFill>
              </a:rPr>
              <a:t>Food Security Work Group</a:t>
            </a:r>
            <a:endParaRPr lang="en-US" sz="3200" dirty="0">
              <a:solidFill>
                <a:srgbClr val="002060"/>
              </a:solidFill>
            </a:endParaRPr>
          </a:p>
          <a:p>
            <a:pPr marL="0" indent="0">
              <a:buNone/>
            </a:pPr>
            <a:endParaRPr lang="en-US" sz="3600" dirty="0" smtClean="0">
              <a:solidFill>
                <a:srgbClr val="002060"/>
              </a:solidFill>
            </a:endParaRPr>
          </a:p>
          <a:p>
            <a:pPr marL="0" indent="0">
              <a:buNone/>
            </a:pPr>
            <a:endParaRPr lang="en-US" sz="3600" dirty="0">
              <a:solidFill>
                <a:srgbClr val="002060"/>
              </a:solidFill>
            </a:endParaRPr>
          </a:p>
          <a:p>
            <a:pPr marL="0" indent="0">
              <a:buNone/>
            </a:pPr>
            <a:endParaRPr lang="en-US" sz="3600" dirty="0" smtClean="0">
              <a:solidFill>
                <a:srgbClr val="00206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317689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Minnesota Area Agencies on Aging</a:t>
            </a:r>
            <a:endParaRPr lang="en-US" dirty="0"/>
          </a:p>
        </p:txBody>
      </p:sp>
      <p:sp>
        <p:nvSpPr>
          <p:cNvPr id="10" name="Content Placeholder 9"/>
          <p:cNvSpPr>
            <a:spLocks noGrp="1"/>
          </p:cNvSpPr>
          <p:nvPr>
            <p:ph sz="half" idx="2"/>
          </p:nvPr>
        </p:nvSpPr>
        <p:spPr>
          <a:xfrm>
            <a:off x="5505450" y="1554480"/>
            <a:ext cx="6038850" cy="4572000"/>
          </a:xfrm>
        </p:spPr>
        <p:txBody>
          <a:bodyPr>
            <a:normAutofit/>
          </a:bodyPr>
          <a:lstStyle/>
          <a:p>
            <a:r>
              <a:rPr lang="en-US" sz="2600" dirty="0" smtClean="0"/>
              <a:t>Dancing </a:t>
            </a:r>
            <a:r>
              <a:rPr lang="en-US" sz="2600" dirty="0"/>
              <a:t>Sky AAA</a:t>
            </a:r>
          </a:p>
          <a:p>
            <a:r>
              <a:rPr lang="en-US" sz="2600" dirty="0" smtClean="0"/>
              <a:t>Arrowhead </a:t>
            </a:r>
            <a:r>
              <a:rPr lang="en-US" sz="2600" dirty="0"/>
              <a:t>Area Agency on Aging</a:t>
            </a:r>
          </a:p>
          <a:p>
            <a:r>
              <a:rPr lang="en-US" sz="2600" dirty="0" smtClean="0"/>
              <a:t>Central </a:t>
            </a:r>
            <a:r>
              <a:rPr lang="en-US" sz="2600" dirty="0"/>
              <a:t>Minnesota Council on Aging</a:t>
            </a:r>
          </a:p>
          <a:p>
            <a:r>
              <a:rPr lang="en-US" sz="2600" dirty="0" smtClean="0"/>
              <a:t>Minnesota </a:t>
            </a:r>
            <a:r>
              <a:rPr lang="en-US" sz="2600" dirty="0"/>
              <a:t>River Area Agency on </a:t>
            </a:r>
            <a:r>
              <a:rPr lang="en-US" sz="2600" dirty="0" smtClean="0"/>
              <a:t>Aging</a:t>
            </a:r>
            <a:endParaRPr lang="en-US" sz="2600" dirty="0"/>
          </a:p>
          <a:p>
            <a:r>
              <a:rPr lang="en-US" sz="2600" dirty="0" smtClean="0"/>
              <a:t>Southeastern </a:t>
            </a:r>
            <a:r>
              <a:rPr lang="en-US" sz="2600" dirty="0"/>
              <a:t>Minnesota AAA</a:t>
            </a:r>
          </a:p>
          <a:p>
            <a:r>
              <a:rPr lang="en-US" sz="2600" dirty="0" smtClean="0"/>
              <a:t>Metropolitan </a:t>
            </a:r>
            <a:r>
              <a:rPr lang="en-US" sz="2600" dirty="0"/>
              <a:t>Area Agency on Aging</a:t>
            </a:r>
          </a:p>
          <a:p>
            <a:r>
              <a:rPr lang="en-US" sz="2600" dirty="0" smtClean="0"/>
              <a:t>Minnesota </a:t>
            </a:r>
            <a:r>
              <a:rPr lang="en-US" sz="2600" dirty="0"/>
              <a:t>Indian </a:t>
            </a:r>
            <a:r>
              <a:rPr lang="en-US" sz="2600" dirty="0" smtClean="0"/>
              <a:t>AAA</a:t>
            </a:r>
            <a:endParaRPr lang="en-US" sz="2600" dirty="0"/>
          </a:p>
        </p:txBody>
      </p:sp>
      <p:sp>
        <p:nvSpPr>
          <p:cNvPr id="4" name="Date Placeholder 3"/>
          <p:cNvSpPr>
            <a:spLocks noGrp="1"/>
          </p:cNvSpPr>
          <p:nvPr>
            <p:ph type="dt" sz="half" idx="10"/>
          </p:nvPr>
        </p:nvSpPr>
        <p:spPr/>
        <p:txBody>
          <a:bodyPr/>
          <a:lstStyle/>
          <a:p>
            <a:fld id="{336E3D63-ED7B-4A26-AA28-B284EBEFD7DC}" type="datetime1">
              <a:rPr lang="en-US" smtClean="0"/>
              <a:t>5/11/2020</a:t>
            </a:fld>
            <a:endParaRPr lang="en-US" dirty="0"/>
          </a:p>
        </p:txBody>
      </p:sp>
      <p:sp>
        <p:nvSpPr>
          <p:cNvPr id="5" name="Footer Placeholder 4"/>
          <p:cNvSpPr>
            <a:spLocks noGrp="1"/>
          </p:cNvSpPr>
          <p:nvPr>
            <p:ph type="ftr" sz="quarter" idx="3"/>
          </p:nvPr>
        </p:nvSpPr>
        <p:spPr/>
        <p:txBody>
          <a:bodyPr/>
          <a:lstStyle/>
          <a:p>
            <a:r>
              <a:rPr lang="en-US" smtClean="0"/>
              <a:t>Minnesota Board on Aging | www.managing.net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 y="1397328"/>
            <a:ext cx="3851239" cy="4983956"/>
          </a:xfrm>
          <a:prstGeom prst="rect">
            <a:avLst/>
          </a:prstGeom>
        </p:spPr>
      </p:pic>
    </p:spTree>
    <p:extLst>
      <p:ext uri="{BB962C8B-B14F-4D97-AF65-F5344CB8AC3E}">
        <p14:creationId xmlns:p14="http://schemas.microsoft.com/office/powerpoint/2010/main" val="2240668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nesota Department of Human Service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88B07C4E77EB4ABC6DE3476EA37006" ma:contentTypeVersion="18" ma:contentTypeDescription="Create a new document." ma:contentTypeScope="" ma:versionID="cc5586f62585631973ddfba2a6533452">
  <xsd:schema xmlns:xsd="http://www.w3.org/2001/XMLSchema" xmlns:xs="http://www.w3.org/2001/XMLSchema" xmlns:p="http://schemas.microsoft.com/office/2006/metadata/properties" xmlns:ns2="ad0abacc-eb4e-4ca5-ae8e-82d634ccc6c7" xmlns:ns3="http://schemas.microsoft.com/sharepoint/v4" targetNamespace="http://schemas.microsoft.com/office/2006/metadata/properties" ma:root="true" ma:fieldsID="721e5aefcc8af0894d35823e99e7fb81" ns2:_="" ns3:_="">
    <xsd:import namespace="ad0abacc-eb4e-4ca5-ae8e-82d634ccc6c7"/>
    <xsd:import namespace="http://schemas.microsoft.com/sharepoint/v4"/>
    <xsd:element name="properties">
      <xsd:complexType>
        <xsd:sequence>
          <xsd:element name="documentManagement">
            <xsd:complexType>
              <xsd:all>
                <xsd:element ref="ns2:MBA_x0020_Category" minOccurs="0"/>
                <xsd:element ref="ns2:Calendar_x0020_Year"/>
                <xsd:element ref="ns3:IconOverlay" minOccurs="0"/>
                <xsd:element ref="ns2:NEW_x0020_MBA_x0020_Admin_x0020_Category"/>
                <xsd:element ref="ns2:MN_x0020_203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abacc-eb4e-4ca5-ae8e-82d634ccc6c7" elementFormDefault="qualified">
    <xsd:import namespace="http://schemas.microsoft.com/office/2006/documentManagement/types"/>
    <xsd:import namespace="http://schemas.microsoft.com/office/infopath/2007/PartnerControls"/>
    <xsd:element name="MBA_x0020_Category" ma:index="2" nillable="true" ma:displayName="MBA Category" ma:description="enter appropriate category here" ma:format="Dropdown" ma:internalName="MBA_x0020_Category">
      <xsd:simpleType>
        <xsd:union memberTypes="dms:Text">
          <xsd:simpleType>
            <xsd:restriction base="dms:Choice">
              <xsd:enumeration value="Agendas"/>
              <xsd:enumeration value="Committee Labels and List"/>
              <xsd:enumeration value="Handouts"/>
              <xsd:enumeration value="MBA Members List"/>
              <xsd:enumeration value="MBA Presentations"/>
              <xsd:enumeration value="Member Handbook"/>
              <xsd:enumeration value="Minutes"/>
              <xsd:enumeration value="Old MBA Info"/>
              <xsd:enumeration value="OPERATIONS MANUAL FOR AREA AGENCIES ON AGING (AAAs) August 2014"/>
              <xsd:enumeration value="Other"/>
              <xsd:enumeration value="POC Handouts"/>
              <xsd:enumeration value="Schedules"/>
              <xsd:enumeration value="Calendars"/>
              <xsd:enumeration value="WHCOA"/>
            </xsd:restriction>
          </xsd:simpleType>
        </xsd:union>
      </xsd:simpleType>
    </xsd:element>
    <xsd:element name="Calendar_x0020_Year" ma:index="3" ma:displayName="Calendar Year" ma:format="Dropdown" ma:internalName="Calendar_x0020_Year">
      <xsd:simpleType>
        <xsd:restriction base="dms:Choice">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NEW_x0020_MBA_x0020_Admin_x0020_Category" ma:index="13" ma:displayName="NEW MBA Admin Category" ma:description="Choose appropriate category here" ma:format="Dropdown" ma:internalName="NEW_x0020_MBA_x0020_Admin_x0020_Category">
      <xsd:simpleType>
        <xsd:union memberTypes="dms:Text">
          <xsd:simpleType>
            <xsd:restriction base="dms:Choice">
              <xsd:enumeration value="AAA Information"/>
              <xsd:enumeration value="AAA Operations Manual"/>
              <xsd:enumeration value="Calendars"/>
              <xsd:enumeration value="Legislative Information"/>
              <xsd:enumeration value="Member Handbook"/>
              <xsd:enumeration value="Member Information"/>
              <xsd:enumeration value="Member Notice of Appointments"/>
              <xsd:enumeration value="Out of State Meetings"/>
              <xsd:enumeration value="Resources/Other"/>
            </xsd:restriction>
          </xsd:simpleType>
        </xsd:union>
      </xsd:simpleType>
    </xsd:element>
    <xsd:element name="MN_x0020_2030" ma:index="14" nillable="true" ma:displayName="MN 2030" ma:internalName="MN_x0020_203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EW_x0020_MBA_x0020_Admin_x0020_Category xmlns="ad0abacc-eb4e-4ca5-ae8e-82d634ccc6c7">Templates</NEW_x0020_MBA_x0020_Admin_x0020_Category>
    <MBA_x0020_Category xmlns="ad0abacc-eb4e-4ca5-ae8e-82d634ccc6c7">Other</MBA_x0020_Category>
    <IconOverlay xmlns="http://schemas.microsoft.com/sharepoint/v4" xsi:nil="true"/>
    <Calendar_x0020_Year xmlns="ad0abacc-eb4e-4ca5-ae8e-82d634ccc6c7">2017</Calendar_x0020_Year>
    <MN_x0020_2030 xmlns="ad0abacc-eb4e-4ca5-ae8e-82d634ccc6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EB1E73-A654-4AF0-903E-A944A16263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0abacc-eb4e-4ca5-ae8e-82d634ccc6c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8389D6-E0FD-469D-8587-EA39AB285030}">
  <ds:schemaRef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http://purl.org/dc/dcmitype/"/>
    <ds:schemaRef ds:uri="http://schemas.microsoft.com/sharepoint/v4"/>
    <ds:schemaRef ds:uri="http://schemas.microsoft.com/office/2006/metadata/properties"/>
    <ds:schemaRef ds:uri="http://schemas.microsoft.com/office/infopath/2007/PartnerControls"/>
    <ds:schemaRef ds:uri="ad0abacc-eb4e-4ca5-ae8e-82d634ccc6c7"/>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19984</TotalTime>
  <Words>1682</Words>
  <Application>Microsoft Office PowerPoint</Application>
  <PresentationFormat>Widescreen</PresentationFormat>
  <Paragraphs>308</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Cambria Math</vt:lpstr>
      <vt:lpstr>Century Gothic</vt:lpstr>
      <vt:lpstr>NeueHaasGroteskText Std</vt:lpstr>
      <vt:lpstr>Tahoma</vt:lpstr>
      <vt:lpstr>Times New Roman</vt:lpstr>
      <vt:lpstr>Tw Cen MT</vt:lpstr>
      <vt:lpstr>Verdana</vt:lpstr>
      <vt:lpstr>Wingdings</vt:lpstr>
      <vt:lpstr>Minnesota Department of Human Services</vt:lpstr>
      <vt:lpstr>Older Americans Act, State Programs and MN’s Aging Network:  Leveraging Strengths During Pandemic </vt:lpstr>
      <vt:lpstr>Overview</vt:lpstr>
      <vt:lpstr>The Aging Network – Older Americans Act </vt:lpstr>
      <vt:lpstr>Relationship Between the Older Americans Act &amp; MBA</vt:lpstr>
      <vt:lpstr>A Summary of State Coronavirus Funding to Date</vt:lpstr>
      <vt:lpstr>Older Americans Act Programs &amp; Waiver Programs</vt:lpstr>
      <vt:lpstr>Grant Programs</vt:lpstr>
      <vt:lpstr>Statewide Initiatives</vt:lpstr>
      <vt:lpstr>Minnesota Area Agencies on Aging</vt:lpstr>
      <vt:lpstr>Older Americans Act (OAA): Key Programs &amp; Services</vt:lpstr>
      <vt:lpstr>Key Programs &amp; Services (cont.)</vt:lpstr>
      <vt:lpstr>Overview of MN’s Long-Term Services and Supports System</vt:lpstr>
      <vt:lpstr>Long-Term Services and Supports System for Older Adults</vt:lpstr>
      <vt:lpstr>Access: Senior LinkAge Line</vt:lpstr>
      <vt:lpstr>Senior LinkAge Line: How to Connect</vt:lpstr>
      <vt:lpstr>Home &amp; Community-Based Services &amp; Supports</vt:lpstr>
      <vt:lpstr>PowerPoint Presentation</vt:lpstr>
      <vt:lpstr>Minnesota has already begun the transition  to an older state</vt:lpstr>
      <vt:lpstr>Demographic  Highlights</vt:lpstr>
      <vt:lpstr>Demographic  Highlights</vt:lpstr>
      <vt:lpstr>Projected Growth in Labor Force  Annual Average, Ages 16+</vt:lpstr>
      <vt:lpstr>State Grants</vt:lpstr>
      <vt:lpstr>MN2030 Looking Forward and Age-Friendly - Process </vt:lpstr>
      <vt:lpstr>Governor’s Council on Age-Friendly Minnesota</vt:lpstr>
      <vt:lpstr>What is Age-Friendly?</vt:lpstr>
      <vt:lpstr>Discussion Topics</vt:lpstr>
      <vt:lpstr>PowerPoint Presentation</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DHS PowerPoint template - all slides - save a copy and edit it</dc:title>
  <dc:subject>PowerPoint Template</dc:subject>
  <dc:creator>MN.IT Services Communications</dc:creator>
  <cp:keywords>PowerPoint, Template</cp:keywords>
  <dc:description>Version 1.1, Released 8-2016</dc:description>
  <cp:lastModifiedBy>Saindon, Michael</cp:lastModifiedBy>
  <cp:revision>845</cp:revision>
  <cp:lastPrinted>2020-02-21T20:30:00Z</cp:lastPrinted>
  <dcterms:created xsi:type="dcterms:W3CDTF">2016-01-06T16:54:03Z</dcterms:created>
  <dcterms:modified xsi:type="dcterms:W3CDTF">2020-05-11T16:41:16Z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0x010100AD88B07C4E77EB4ABC6DE3476EA37006</vt:lpwstr>
  </property>
  <property fmtid="{D5CDD505-2E9C-101B-9397-08002B2CF9AE}" pid="3" name="Order">
    <vt:r8>900</vt:r8>
  </property>
  <property fmtid="{D5CDD505-2E9C-101B-9397-08002B2CF9AE}" pid="4" name="xd_ProgID">
    <vt:lpwstr/>
  </property>
  <property fmtid="{D5CDD505-2E9C-101B-9397-08002B2CF9AE}" pid="5" name="TemplateUrl">
    <vt:lpwstr/>
  </property>
</Properties>
</file>